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4"/>
    <p:sldMasterId id="2147483661" r:id="rId5"/>
  </p:sldMasterIdLst>
  <p:notesMasterIdLst>
    <p:notesMasterId r:id="rId30"/>
  </p:notesMasterIdLst>
  <p:handoutMasterIdLst>
    <p:handoutMasterId r:id="rId31"/>
  </p:handoutMasterIdLst>
  <p:sldIdLst>
    <p:sldId id="292" r:id="rId6"/>
    <p:sldId id="293" r:id="rId7"/>
    <p:sldId id="294" r:id="rId8"/>
    <p:sldId id="295" r:id="rId9"/>
    <p:sldId id="296" r:id="rId10"/>
    <p:sldId id="297" r:id="rId11"/>
    <p:sldId id="298" r:id="rId12"/>
    <p:sldId id="299" r:id="rId13"/>
    <p:sldId id="300" r:id="rId14"/>
    <p:sldId id="301" r:id="rId15"/>
    <p:sldId id="302" r:id="rId16"/>
    <p:sldId id="303" r:id="rId17"/>
    <p:sldId id="312" r:id="rId18"/>
    <p:sldId id="311" r:id="rId19"/>
    <p:sldId id="304" r:id="rId20"/>
    <p:sldId id="305" r:id="rId21"/>
    <p:sldId id="307" r:id="rId22"/>
    <p:sldId id="306" r:id="rId23"/>
    <p:sldId id="424" r:id="rId24"/>
    <p:sldId id="425" r:id="rId25"/>
    <p:sldId id="308" r:id="rId26"/>
    <p:sldId id="428" r:id="rId27"/>
    <p:sldId id="313" r:id="rId28"/>
    <p:sldId id="309" r:id="rId29"/>
  </p:sldIdLst>
  <p:sldSz cx="9144000" cy="6858000" type="screen4x3"/>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92"/>
            <p14:sldId id="293"/>
            <p14:sldId id="294"/>
            <p14:sldId id="295"/>
            <p14:sldId id="296"/>
            <p14:sldId id="297"/>
            <p14:sldId id="298"/>
            <p14:sldId id="299"/>
            <p14:sldId id="300"/>
            <p14:sldId id="301"/>
            <p14:sldId id="302"/>
            <p14:sldId id="303"/>
            <p14:sldId id="312"/>
            <p14:sldId id="311"/>
            <p14:sldId id="304"/>
            <p14:sldId id="305"/>
            <p14:sldId id="307"/>
            <p14:sldId id="306"/>
            <p14:sldId id="424"/>
            <p14:sldId id="425"/>
            <p14:sldId id="308"/>
            <p14:sldId id="428"/>
            <p14:sldId id="313"/>
            <p14:sldId id="309"/>
          </p14:sldIdLst>
        </p14:section>
      </p14:sectionLst>
    </p:ext>
    <p:ext uri="{EFAFB233-063F-42B5-8137-9DF3F51BA10A}">
      <p15:sldGuideLst xmlns:p15="http://schemas.microsoft.com/office/powerpoint/2012/main">
        <p15:guide id="1" orient="horz" pos="536" userDrawn="1">
          <p15:clr>
            <a:srgbClr val="A4A3A4"/>
          </p15:clr>
        </p15:guide>
        <p15:guide id="2" pos="339"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1D2F68"/>
    <a:srgbClr val="FFFF99"/>
    <a:srgbClr val="FFCC00"/>
    <a:srgbClr val="DDDDDD"/>
    <a:srgbClr val="C0C0C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E8A36E-9ABC-4BDC-B9B1-ACE5A7302A8E}" v="39" dt="2022-12-22T13:15:06.5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4409" autoAdjust="0"/>
    <p:restoredTop sz="51641" autoAdjust="0"/>
  </p:normalViewPr>
  <p:slideViewPr>
    <p:cSldViewPr snapToGrid="0">
      <p:cViewPr varScale="1">
        <p:scale>
          <a:sx n="86" d="100"/>
          <a:sy n="86" d="100"/>
        </p:scale>
        <p:origin x="1819" y="58"/>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8" d="100"/>
          <a:sy n="58" d="100"/>
        </p:scale>
        <p:origin x="-1674" y="-7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46550"/>
          </a:xfrm>
        </p:spPr>
        <p:txBody>
          <a:bodyPr/>
          <a:lstStyle/>
          <a:p>
            <a:r>
              <a:rPr lang="en-US" dirty="0"/>
              <a:t>Many people erroneously think that drones pose little to no risk to persons and property in the air and on the ground.</a:t>
            </a:r>
          </a:p>
          <a:p>
            <a:endParaRPr lang="en-US" dirty="0"/>
          </a:p>
          <a:p>
            <a:r>
              <a:rPr lang="en-US" b="1" dirty="0"/>
              <a:t>Key message: </a:t>
            </a:r>
            <a:r>
              <a:rPr lang="en-US" dirty="0"/>
              <a:t>Documented collisions prove that drones do pose a significant risk to others</a:t>
            </a:r>
          </a:p>
          <a:p>
            <a:endParaRPr lang="en-US" dirty="0"/>
          </a:p>
          <a:p>
            <a:r>
              <a:rPr lang="en-US" b="1" dirty="0"/>
              <a:t>Key message</a:t>
            </a:r>
            <a:r>
              <a:rPr lang="en-US" dirty="0"/>
              <a:t>: It is a false assumption to assume that you will not encounter a manned aircraft below 400’.  Helicopters, ultralight vehicles, crop dusters, parasails, all regularly operate near the surface. Airspace is shared by many users.  </a:t>
            </a:r>
          </a:p>
          <a:p>
            <a:endParaRPr lang="en-US" dirty="0"/>
          </a:p>
          <a:p>
            <a:r>
              <a:rPr lang="en-US" dirty="0"/>
              <a:t>If you fly near hospital helipads, be especially vigilant of low flying emergency medical service helicopters landing or departing from those helipads</a:t>
            </a:r>
          </a:p>
          <a:p>
            <a:r>
              <a:rPr lang="en-US" dirty="0"/>
              <a:t>If you operate near crops or open fields, look for low flying crop dusters.  </a:t>
            </a:r>
          </a:p>
          <a:p>
            <a:endParaRPr lang="en-US" dirty="0"/>
          </a:p>
          <a:p>
            <a:r>
              <a:rPr lang="en-US" dirty="0"/>
              <a:t>Take extra precautions when flying near people. Drones flown by public safety are not certificated by the FAA, and often experience unexpected failures or loss of signal.  Plan for the unexpected and consider the risks when you fly.</a:t>
            </a:r>
          </a:p>
          <a:p>
            <a:endParaRPr lang="en-US" dirty="0"/>
          </a:p>
          <a:p>
            <a:r>
              <a:rPr lang="en-US" b="1" dirty="0"/>
              <a:t>Encourage the audience to check out FAA Handbook FAA-H-8083-2A The Risk Management Handbook for some great ideas on how to manage risk</a:t>
            </a:r>
          </a:p>
        </p:txBody>
      </p:sp>
      <p:sp>
        <p:nvSpPr>
          <p:cNvPr id="4" name="Slide Number Placeholder 3"/>
          <p:cNvSpPr>
            <a:spLocks noGrp="1"/>
          </p:cNvSpPr>
          <p:nvPr>
            <p:ph type="sldNum" sz="quarter" idx="10"/>
          </p:nvPr>
        </p:nvSpPr>
        <p:spPr/>
        <p:txBody>
          <a:bodyPr/>
          <a:lstStyle/>
          <a:p>
            <a:fld id="{6C0ECE32-1244-4AD1-9843-B01B08CD169E}" type="slidenum">
              <a:rPr lang="en-US" smtClean="0"/>
              <a:t>2</a:t>
            </a:fld>
            <a:endParaRPr lang="en-US"/>
          </a:p>
        </p:txBody>
      </p:sp>
    </p:spTree>
    <p:extLst>
      <p:ext uri="{BB962C8B-B14F-4D97-AF65-F5344CB8AC3E}">
        <p14:creationId xmlns:p14="http://schemas.microsoft.com/office/powerpoint/2010/main" val="428871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13250"/>
          </a:xfrm>
        </p:spPr>
        <p:txBody>
          <a:bodyPr/>
          <a:lstStyle/>
          <a:p>
            <a:r>
              <a:rPr lang="en-US" b="1" dirty="0"/>
              <a:t>Key message: </a:t>
            </a:r>
            <a:r>
              <a:rPr lang="en-US" dirty="0"/>
              <a:t>A pilot’s primary responsibility is to see and avoid other aircraft, at any altitude, from any direction.</a:t>
            </a:r>
          </a:p>
          <a:p>
            <a:endParaRPr lang="en-US" dirty="0"/>
          </a:p>
          <a:p>
            <a:r>
              <a:rPr lang="en-US" dirty="0"/>
              <a:t>We’ve noticed that many drone pilots tend to do a lot of “screen watching” looking for that ideal camera angle, or heavily relying on telemetry to tell the drone pilot where their drone is.   Screen watching is a major distraction from the primary responsibility of watching the airspace.  If you plan to do any screen watching, realize that this increases your reaction time, and increases the distance an encroaching aircraft can appear in your vicinity, and get one or more visual observers to help you clear the airspace.</a:t>
            </a:r>
          </a:p>
          <a:p>
            <a:endParaRPr lang="en-US" dirty="0"/>
          </a:p>
          <a:p>
            <a:r>
              <a:rPr lang="en-US" dirty="0"/>
              <a:t>Site location is an often overlooked planning consideration.  Is there a spot nearby that is better suited to position the UAS team where they can see more of the airspace and still get the video needed?</a:t>
            </a:r>
          </a:p>
          <a:p>
            <a:endParaRPr lang="en-US" dirty="0"/>
          </a:p>
          <a:p>
            <a:r>
              <a:rPr lang="en-US" dirty="0"/>
              <a:t>Consider using a team of a drone pilot, a VO, and a camera operator to get those photos or videos.</a:t>
            </a:r>
          </a:p>
          <a:p>
            <a:endParaRPr lang="en-US" dirty="0"/>
          </a:p>
          <a:p>
            <a:r>
              <a:rPr lang="en-US" b="1" dirty="0"/>
              <a:t>Key message</a:t>
            </a:r>
            <a:r>
              <a:rPr lang="en-US" dirty="0"/>
              <a:t>:  It is the pilot’s responsibility to keep the drone from being a hazard to persons or property in the air or ground.  </a:t>
            </a:r>
          </a:p>
          <a:p>
            <a:endParaRPr lang="en-US" b="1" dirty="0"/>
          </a:p>
          <a:p>
            <a:r>
              <a:rPr lang="en-US" b="1" dirty="0"/>
              <a:t>Consider discussing 18 USC 39b which is a DOJ enforced reg, and could lead to criminal charges, jail time, and fines for any drone pilot that puts a manned aircraft at risk</a:t>
            </a:r>
          </a:p>
        </p:txBody>
      </p:sp>
      <p:sp>
        <p:nvSpPr>
          <p:cNvPr id="4" name="Slide Number Placeholder 3"/>
          <p:cNvSpPr>
            <a:spLocks noGrp="1"/>
          </p:cNvSpPr>
          <p:nvPr>
            <p:ph type="sldNum" sz="quarter" idx="10"/>
          </p:nvPr>
        </p:nvSpPr>
        <p:spPr/>
        <p:txBody>
          <a:bodyPr/>
          <a:lstStyle/>
          <a:p>
            <a:fld id="{6C0ECE32-1244-4AD1-9843-B01B08CD169E}" type="slidenum">
              <a:rPr lang="en-US" smtClean="0"/>
              <a:t>11</a:t>
            </a:fld>
            <a:endParaRPr lang="en-US"/>
          </a:p>
        </p:txBody>
      </p:sp>
    </p:spTree>
    <p:extLst>
      <p:ext uri="{BB962C8B-B14F-4D97-AF65-F5344CB8AC3E}">
        <p14:creationId xmlns:p14="http://schemas.microsoft.com/office/powerpoint/2010/main" val="774244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68750"/>
          </a:xfrm>
        </p:spPr>
        <p:txBody>
          <a:bodyPr/>
          <a:lstStyle/>
          <a:p>
            <a:r>
              <a:rPr lang="en-US" b="1" dirty="0"/>
              <a:t>The operator on the left </a:t>
            </a:r>
            <a:r>
              <a:rPr lang="en-US" dirty="0"/>
              <a:t>is inside a structure, and unable to look up and see the drone with unaided vision.  This operation needs a waiver or exemption to operate in this manner.  Having VOs outside does not relieve him from that responsibility.</a:t>
            </a:r>
          </a:p>
          <a:p>
            <a:endParaRPr lang="en-US" dirty="0"/>
          </a:p>
          <a:p>
            <a:r>
              <a:rPr lang="en-US" b="1" dirty="0"/>
              <a:t>The operator on the right </a:t>
            </a:r>
            <a:r>
              <a:rPr lang="en-US" dirty="0"/>
              <a:t>is not able to see enough of the surrounding airspace to allow time to detect and react to the low flying helicopter in this picture</a:t>
            </a:r>
            <a:r>
              <a:rPr lang="en-US" b="1" dirty="0"/>
              <a:t>.  The operator must be able to see enough of the surrounding airspace at all times during the flight, to ensure the drone doesn’t become a hazard to other aircraft or persons and property on the ground.</a:t>
            </a:r>
            <a:r>
              <a:rPr lang="en-US" dirty="0"/>
              <a:t> Since helicopters, ultralights, parasails, and agricultural aircraft can operate from the surface and up, vigilance must be maintained by the Remote Pilot to see them from the surface and up, and see them far enough out to safely react and maneuver out of their way.</a:t>
            </a:r>
          </a:p>
          <a:p>
            <a:endParaRPr lang="en-US" dirty="0"/>
          </a:p>
          <a:p>
            <a:r>
              <a:rPr lang="en-US" b="1" dirty="0"/>
              <a:t>Discussion Opportunity:  </a:t>
            </a:r>
            <a:r>
              <a:rPr lang="en-US" dirty="0"/>
              <a:t>How might the operator on the right modify their operation to minimize risk of a collision?  What could the operator do to make their drone more visible to manned traffic?  What height should the drone operator stay under to minimize risk of a collision if they can’t see down to the horizon in all directions? Can a waiver be obtained to do this operation? How does one go about obtaining a waiver?  How many feet per second does a helicopter flying at 100 Knots ground speed cover over the ground?  ANS: 186 feet/second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28D97-76D4-404E-88D4-AA1CD973AC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38935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hasCustomPrompt="1"/>
          </p:nvPr>
        </p:nvSpPr>
        <p:spPr>
          <a:xfrm>
            <a:off x="227476" y="354380"/>
            <a:ext cx="5051106" cy="1395412"/>
          </a:xfrm>
        </p:spPr>
        <p:txBody>
          <a:bodyPr anchor="t"/>
          <a:lstStyle>
            <a:lvl1pPr>
              <a:defRPr sz="2700"/>
            </a:lvl1pPr>
          </a:lstStyle>
          <a:p>
            <a:pPr lvl="0"/>
            <a:r>
              <a:rPr lang="en-US" noProof="0" dirty="0"/>
              <a:t>The National FAA Safety Team Presents</a:t>
            </a:r>
          </a:p>
        </p:txBody>
      </p:sp>
      <p:sp>
        <p:nvSpPr>
          <p:cNvPr id="63491" name="Rectangle 1027"/>
          <p:cNvSpPr>
            <a:spLocks noGrp="1" noChangeArrowheads="1"/>
          </p:cNvSpPr>
          <p:nvPr>
            <p:ph type="subTitle" idx="1" hasCustomPrompt="1"/>
          </p:nvPr>
        </p:nvSpPr>
        <p:spPr>
          <a:xfrm>
            <a:off x="699015" y="1826355"/>
            <a:ext cx="4108027" cy="1067092"/>
          </a:xfrm>
        </p:spPr>
        <p:txBody>
          <a:bodyPr/>
          <a:lstStyle>
            <a:lvl1pPr marL="0" indent="0">
              <a:buFontTx/>
              <a:buNone/>
              <a:defRPr sz="2400" baseline="0">
                <a:solidFill>
                  <a:schemeClr val="bg2"/>
                </a:solidFill>
              </a:defRPr>
            </a:lvl1pPr>
          </a:lstStyle>
          <a:p>
            <a:pPr lvl="0"/>
            <a:r>
              <a:rPr lang="en-US" noProof="0" dirty="0"/>
              <a:t>Insert Program Title Here</a:t>
            </a:r>
          </a:p>
        </p:txBody>
      </p:sp>
      <p:sp>
        <p:nvSpPr>
          <p:cNvPr id="63515" name="Text Box 1051"/>
          <p:cNvSpPr txBox="1">
            <a:spLocks noChangeArrowheads="1"/>
          </p:cNvSpPr>
          <p:nvPr userDrawn="1"/>
        </p:nvSpPr>
        <p:spPr bwMode="auto">
          <a:xfrm>
            <a:off x="270887" y="3393864"/>
            <a:ext cx="405973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2000" b="1" dirty="0">
                <a:solidFill>
                  <a:srgbClr val="1D2F68"/>
                </a:solidFill>
              </a:rPr>
              <a:t>Presented to: </a:t>
            </a:r>
          </a:p>
          <a:p>
            <a:pPr>
              <a:buFontTx/>
              <a:buNone/>
            </a:pPr>
            <a:r>
              <a:rPr lang="en-US" sz="2000" b="1" dirty="0">
                <a:solidFill>
                  <a:srgbClr val="1D2F68"/>
                </a:solidFill>
              </a:rPr>
              <a:t>By: </a:t>
            </a:r>
          </a:p>
          <a:p>
            <a:pPr>
              <a:buFontTx/>
              <a:buNone/>
            </a:pPr>
            <a:r>
              <a:rPr lang="en-US" sz="2000" b="1" dirty="0">
                <a:solidFill>
                  <a:srgbClr val="1D2F68"/>
                </a:solidFill>
              </a:rPr>
              <a:t>Date:</a:t>
            </a:r>
          </a:p>
        </p:txBody>
      </p:sp>
      <p:pic>
        <p:nvPicPr>
          <p:cNvPr id="205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rot="10800000">
            <a:off x="-1" y="7286"/>
            <a:ext cx="9144001"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a:off x="-32064" y="6512171"/>
            <a:ext cx="9176063" cy="34738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026"/>
          <p:cNvSpPr txBox="1">
            <a:spLocks noChangeArrowheads="1"/>
          </p:cNvSpPr>
          <p:nvPr userDrawn="1"/>
        </p:nvSpPr>
        <p:spPr bwMode="auto">
          <a:xfrm>
            <a:off x="227476" y="5668315"/>
            <a:ext cx="5452184" cy="43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400" dirty="0"/>
              <a:t>Produced</a:t>
            </a:r>
            <a:r>
              <a:rPr lang="en-US" sz="1400" baseline="0" dirty="0"/>
              <a:t> by the National FAASTeam </a:t>
            </a:r>
            <a:r>
              <a:rPr lang="en-US" sz="1400" i="0" baseline="0" dirty="0"/>
              <a:t>December 2022</a:t>
            </a:r>
          </a:p>
        </p:txBody>
      </p:sp>
      <p:grpSp>
        <p:nvGrpSpPr>
          <p:cNvPr id="15" name="Group 14"/>
          <p:cNvGrpSpPr/>
          <p:nvPr userDrawn="1"/>
        </p:nvGrpSpPr>
        <p:grpSpPr>
          <a:xfrm>
            <a:off x="5679660" y="532897"/>
            <a:ext cx="3025309" cy="833260"/>
            <a:chOff x="8679639" y="504555"/>
            <a:chExt cx="3091782" cy="1040140"/>
          </a:xfrm>
        </p:grpSpPr>
        <p:sp>
          <p:nvSpPr>
            <p:cNvPr id="16" name="Text Box 1071"/>
            <p:cNvSpPr txBox="1">
              <a:spLocks noChangeArrowheads="1"/>
            </p:cNvSpPr>
            <p:nvPr userDrawn="1"/>
          </p:nvSpPr>
          <p:spPr bwMode="ltGray">
            <a:xfrm>
              <a:off x="10244528" y="939997"/>
              <a:ext cx="1526893" cy="563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1D2F68"/>
                  </a:solidFill>
                </a:rPr>
                <a:t>FAA</a:t>
              </a:r>
            </a:p>
            <a:p>
              <a:pPr>
                <a:lnSpc>
                  <a:spcPct val="85000"/>
                </a:lnSpc>
                <a:spcBef>
                  <a:spcPct val="0"/>
                </a:spcBef>
                <a:buFontTx/>
                <a:buNone/>
              </a:pPr>
              <a:r>
                <a:rPr lang="en-US" sz="1800" b="1" dirty="0">
                  <a:solidFill>
                    <a:srgbClr val="1D2F68"/>
                  </a:solidFill>
                </a:rPr>
                <a:t>Safety Team</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79639" y="504555"/>
              <a:ext cx="1278096" cy="1040140"/>
            </a:xfrm>
            <a:prstGeom prst="rect">
              <a:avLst/>
            </a:prstGeom>
          </p:spPr>
        </p:pic>
      </p:grpSp>
      <p:pic>
        <p:nvPicPr>
          <p:cNvPr id="2" name="Picture 1" descr="Free Images : person, sky, flying, aircraft, vehicle, aviation, flight ..."/>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76775" y="2439648"/>
            <a:ext cx="3321471" cy="295939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05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050" b="0" i="0">
                <a:solidFill>
                  <a:schemeClr val="bg1">
                    <a:lumMod val="65000"/>
                  </a:schemeClr>
                </a:solidFill>
                <a:latin typeface="Helvetica Neue Medium"/>
                <a:cs typeface="Helvetica Neue Medium"/>
              </a:defRPr>
            </a:lvl1pPr>
          </a:lstStyle>
          <a:p>
            <a:endParaRPr lang="en-US" dirty="0"/>
          </a:p>
        </p:txBody>
      </p:sp>
    </p:spTree>
    <p:extLst>
      <p:ext uri="{BB962C8B-B14F-4D97-AF65-F5344CB8AC3E}">
        <p14:creationId xmlns:p14="http://schemas.microsoft.com/office/powerpoint/2010/main" val="2908255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1" y="1508127"/>
            <a:ext cx="3948113" cy="43910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4" y="1508127"/>
            <a:ext cx="3949700" cy="43910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14100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406631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93937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979986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Top Title">
    <p:spTree>
      <p:nvGrpSpPr>
        <p:cNvPr id="1" name=""/>
        <p:cNvGrpSpPr/>
        <p:nvPr/>
      </p:nvGrpSpPr>
      <p:grpSpPr>
        <a:xfrm>
          <a:off x="0" y="0"/>
          <a:ext cx="0" cy="0"/>
          <a:chOff x="0" y="0"/>
          <a:chExt cx="0" cy="0"/>
        </a:xfrm>
      </p:grpSpPr>
      <p:sp>
        <p:nvSpPr>
          <p:cNvPr id="2" name="Title 1"/>
          <p:cNvSpPr>
            <a:spLocks noGrp="1"/>
          </p:cNvSpPr>
          <p:nvPr>
            <p:ph type="title"/>
          </p:nvPr>
        </p:nvSpPr>
        <p:spPr>
          <a:xfrm>
            <a:off x="342900" y="457200"/>
            <a:ext cx="6583680" cy="731520"/>
          </a:xfrm>
        </p:spPr>
        <p:txBody>
          <a:bodyPr anchor="b">
            <a:normAutofit/>
          </a:bodyPr>
          <a:lstStyle>
            <a:lvl1pPr>
              <a:defRPr sz="2250"/>
            </a:lvl1pPr>
          </a:lstStyle>
          <a:p>
            <a:r>
              <a:rPr lang="en-US" dirty="0"/>
              <a:t>Click to edit Master title style</a:t>
            </a:r>
          </a:p>
        </p:txBody>
      </p:sp>
      <p:sp>
        <p:nvSpPr>
          <p:cNvPr id="3" name="Content Placeholder 2"/>
          <p:cNvSpPr>
            <a:spLocks noGrp="1"/>
          </p:cNvSpPr>
          <p:nvPr>
            <p:ph idx="1"/>
          </p:nvPr>
        </p:nvSpPr>
        <p:spPr>
          <a:xfrm>
            <a:off x="3658196" y="1371601"/>
            <a:ext cx="4063734" cy="3920691"/>
          </a:xfrm>
        </p:spPr>
        <p:txBody>
          <a:bodyPr/>
          <a:lstStyle>
            <a:lvl1pPr>
              <a:defRPr sz="1500"/>
            </a:lvl1pPr>
            <a:lvl2pPr>
              <a:defRPr sz="1350"/>
            </a:lvl2pPr>
            <a:lvl3pPr>
              <a:defRPr sz="1200"/>
            </a:lvl3pPr>
            <a:lvl4pPr>
              <a:defRPr sz="1050"/>
            </a:lvl4pPr>
            <a:lvl5pPr>
              <a:defRPr sz="900"/>
            </a:lvl5pPr>
            <a:lvl6pPr>
              <a:defRPr sz="1125"/>
            </a:lvl6pPr>
            <a:lvl7pPr>
              <a:defRPr sz="1125"/>
            </a:lvl7pPr>
            <a:lvl8pPr>
              <a:defRPr sz="1125"/>
            </a:lvl8pPr>
            <a:lvl9pPr>
              <a:defRPr sz="112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42900" y="1371601"/>
            <a:ext cx="3247282" cy="3920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C5DC842E-0153-4DF5-B376-8F6A63D37C04}" type="datetime1">
              <a:rPr lang="en-US" smtClean="0"/>
              <a:t>12/22/2022</a:t>
            </a:fld>
            <a:endParaRPr lang="en-US" dirty="0"/>
          </a:p>
        </p:txBody>
      </p:sp>
      <p:sp>
        <p:nvSpPr>
          <p:cNvPr id="7" name="Slide Number Placeholder 6"/>
          <p:cNvSpPr>
            <a:spLocks noGrp="1"/>
          </p:cNvSpPr>
          <p:nvPr>
            <p:ph type="sldNum" sz="quarter" idx="12"/>
          </p:nvPr>
        </p:nvSpPr>
        <p:spPr/>
        <p:txBody>
          <a:bodyPr/>
          <a:lstStyle/>
          <a:p>
            <a:fld id="{CE088235-5771-ED4E-8A9A-67089D73F18B}" type="slidenum">
              <a:rPr lang="en-US" smtClean="0"/>
              <a:t>‹#›</a:t>
            </a:fld>
            <a:endParaRPr lang="en-US" dirty="0"/>
          </a:p>
        </p:txBody>
      </p:sp>
    </p:spTree>
    <p:extLst>
      <p:ext uri="{BB962C8B-B14F-4D97-AF65-F5344CB8AC3E}">
        <p14:creationId xmlns:p14="http://schemas.microsoft.com/office/powerpoint/2010/main" val="288575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7"/>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6327" name="Rectangle 7"/>
          <p:cNvSpPr>
            <a:spLocks noGrp="1" noChangeArrowheads="1"/>
          </p:cNvSpPr>
          <p:nvPr>
            <p:ph type="title"/>
          </p:nvPr>
        </p:nvSpPr>
        <p:spPr bwMode="auto">
          <a:xfrm>
            <a:off x="428626"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Select to edit master title</a:t>
            </a:r>
          </a:p>
        </p:txBody>
      </p:sp>
      <p:sp>
        <p:nvSpPr>
          <p:cNvPr id="56328" name="Rectangle 8"/>
          <p:cNvSpPr>
            <a:spLocks noGrp="1" noChangeArrowheads="1"/>
          </p:cNvSpPr>
          <p:nvPr>
            <p:ph type="body" idx="1"/>
          </p:nvPr>
        </p:nvSpPr>
        <p:spPr bwMode="auto">
          <a:xfrm>
            <a:off x="495301" y="1508127"/>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Select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05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050" b="0" i="0">
                <a:solidFill>
                  <a:schemeClr val="bg1">
                    <a:lumMod val="65000"/>
                  </a:schemeClr>
                </a:solidFill>
                <a:latin typeface="Helvetica Neue Medium"/>
                <a:cs typeface="Helvetica Neue Medium"/>
              </a:defRPr>
            </a:lvl1pPr>
          </a:lstStyle>
          <a:p>
            <a:endParaRPr lang="en-US" dirty="0"/>
          </a:p>
        </p:txBody>
      </p:sp>
      <p:sp>
        <p:nvSpPr>
          <p:cNvPr id="56349" name="Text Box 29" hidden="1"/>
          <p:cNvSpPr txBox="1">
            <a:spLocks noChangeArrowheads="1"/>
          </p:cNvSpPr>
          <p:nvPr/>
        </p:nvSpPr>
        <p:spPr bwMode="auto">
          <a:xfrm>
            <a:off x="449264" y="6205539"/>
            <a:ext cx="478472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900" b="1" dirty="0">
                <a:solidFill>
                  <a:srgbClr val="C0C0C0"/>
                </a:solidFill>
              </a:rPr>
              <a:t>&lt;Presentation Title – Change on Master Slide&gt;</a:t>
            </a:r>
            <a:endParaRPr lang="en-US" sz="900" dirty="0">
              <a:solidFill>
                <a:srgbClr val="C0C0C0"/>
              </a:solidFill>
            </a:endParaRPr>
          </a:p>
        </p:txBody>
      </p:sp>
      <p:sp>
        <p:nvSpPr>
          <p:cNvPr id="56350" name="Text Box 30" hidden="1"/>
          <p:cNvSpPr txBox="1">
            <a:spLocks noChangeArrowheads="1"/>
          </p:cNvSpPr>
          <p:nvPr/>
        </p:nvSpPr>
        <p:spPr bwMode="auto">
          <a:xfrm>
            <a:off x="441325" y="6384925"/>
            <a:ext cx="374015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9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9825"/>
          <a:stretch/>
        </p:blipFill>
        <p:spPr bwMode="auto">
          <a:xfrm>
            <a:off x="1" y="5760721"/>
            <a:ext cx="9144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10428" b="1045"/>
          <a:stretch/>
        </p:blipFill>
        <p:spPr bwMode="auto">
          <a:xfrm flipH="1" flipV="1">
            <a:off x="-1" y="0"/>
            <a:ext cx="9144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
          <p:cNvGrpSpPr/>
          <p:nvPr userDrawn="1"/>
        </p:nvGrpSpPr>
        <p:grpSpPr>
          <a:xfrm>
            <a:off x="5456035" y="6183337"/>
            <a:ext cx="2405394" cy="549424"/>
            <a:chOff x="7125809" y="6200972"/>
            <a:chExt cx="2405394" cy="549424"/>
          </a:xfrm>
        </p:grpSpPr>
        <p:sp>
          <p:nvSpPr>
            <p:cNvPr id="23" name="Text Box 27"/>
            <p:cNvSpPr txBox="1">
              <a:spLocks noChangeArrowheads="1"/>
            </p:cNvSpPr>
            <p:nvPr userDrawn="1"/>
          </p:nvSpPr>
          <p:spPr bwMode="auto">
            <a:xfrm>
              <a:off x="8108954" y="6265859"/>
              <a:ext cx="1422249" cy="40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endParaRPr lang="en-US" sz="1200" b="1" dirty="0">
                <a:solidFill>
                  <a:schemeClr val="bg1"/>
                </a:solidFill>
              </a:endParaRPr>
            </a:p>
            <a:p>
              <a:pPr>
                <a:lnSpc>
                  <a:spcPct val="85000"/>
                </a:lnSpc>
                <a:spcBef>
                  <a:spcPct val="0"/>
                </a:spcBef>
                <a:buFontTx/>
                <a:buNone/>
              </a:pPr>
              <a:r>
                <a:rPr lang="en-US" sz="1200" b="1" dirty="0">
                  <a:solidFill>
                    <a:schemeClr val="bg1"/>
                  </a:solidFill>
                </a:rPr>
                <a:t>FAA</a:t>
              </a:r>
              <a:r>
                <a:rPr lang="en-US" sz="1200" b="1" baseline="0" dirty="0">
                  <a:solidFill>
                    <a:schemeClr val="bg1"/>
                  </a:solidFill>
                </a:rPr>
                <a:t> </a:t>
              </a:r>
              <a:r>
                <a:rPr lang="en-US" sz="1200" b="1" dirty="0">
                  <a:solidFill>
                    <a:schemeClr val="bg1"/>
                  </a:solidFill>
                </a:rPr>
                <a:t>Safety</a:t>
              </a:r>
              <a:r>
                <a:rPr lang="en-US" sz="1200" b="1" baseline="0" dirty="0">
                  <a:solidFill>
                    <a:schemeClr val="bg1"/>
                  </a:solidFill>
                </a:rPr>
                <a:t> Team</a:t>
              </a:r>
              <a:endParaRPr lang="en-US" sz="1200" b="1" dirty="0">
                <a:solidFill>
                  <a:schemeClr val="bg1"/>
                </a:solidFill>
              </a:endParaRPr>
            </a:p>
          </p:txBody>
        </p:sp>
        <p:pic>
          <p:nvPicPr>
            <p:cNvPr id="24" name="Picture 2" descr="C:\Users\awp204js\Documents\FAASTeam\FAAST Logos\FAAST Logo 1.jp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125809" y="6200972"/>
              <a:ext cx="1034897" cy="54942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 id="2147483662" r:id="rId7"/>
  </p:sldLayoutIdLst>
  <p:hf hdr="0" ftr="0" dt="0"/>
  <p:txStyles>
    <p:titleStyle>
      <a:lvl1pPr algn="l" rtl="0" fontAlgn="base">
        <a:spcBef>
          <a:spcPct val="0"/>
        </a:spcBef>
        <a:spcAft>
          <a:spcPct val="0"/>
        </a:spcAft>
        <a:defRPr sz="3000" b="1">
          <a:solidFill>
            <a:srgbClr val="1D2F68"/>
          </a:solidFill>
          <a:latin typeface="+mj-lt"/>
          <a:ea typeface="+mj-ea"/>
          <a:cs typeface="+mj-cs"/>
        </a:defRPr>
      </a:lvl1pPr>
      <a:lvl2pPr algn="l" rtl="0" fontAlgn="base">
        <a:spcBef>
          <a:spcPct val="0"/>
        </a:spcBef>
        <a:spcAft>
          <a:spcPct val="0"/>
        </a:spcAft>
        <a:defRPr sz="3000" b="1">
          <a:solidFill>
            <a:srgbClr val="1D2F68"/>
          </a:solidFill>
          <a:latin typeface="Arial" charset="0"/>
        </a:defRPr>
      </a:lvl2pPr>
      <a:lvl3pPr algn="l" rtl="0" fontAlgn="base">
        <a:spcBef>
          <a:spcPct val="0"/>
        </a:spcBef>
        <a:spcAft>
          <a:spcPct val="0"/>
        </a:spcAft>
        <a:defRPr sz="3000" b="1">
          <a:solidFill>
            <a:srgbClr val="1D2F68"/>
          </a:solidFill>
          <a:latin typeface="Arial" charset="0"/>
        </a:defRPr>
      </a:lvl3pPr>
      <a:lvl4pPr algn="l" rtl="0" fontAlgn="base">
        <a:spcBef>
          <a:spcPct val="0"/>
        </a:spcBef>
        <a:spcAft>
          <a:spcPct val="0"/>
        </a:spcAft>
        <a:defRPr sz="3000" b="1">
          <a:solidFill>
            <a:srgbClr val="1D2F68"/>
          </a:solidFill>
          <a:latin typeface="Arial" charset="0"/>
        </a:defRPr>
      </a:lvl4pPr>
      <a:lvl5pPr algn="l" rtl="0" fontAlgn="base">
        <a:spcBef>
          <a:spcPct val="0"/>
        </a:spcBef>
        <a:spcAft>
          <a:spcPct val="0"/>
        </a:spcAft>
        <a:defRPr sz="3000" b="1">
          <a:solidFill>
            <a:srgbClr val="1D2F68"/>
          </a:solidFill>
          <a:latin typeface="Arial" charset="0"/>
        </a:defRPr>
      </a:lvl5pPr>
      <a:lvl6pPr marL="342900" algn="l" rtl="0" fontAlgn="base">
        <a:spcBef>
          <a:spcPct val="0"/>
        </a:spcBef>
        <a:spcAft>
          <a:spcPct val="0"/>
        </a:spcAft>
        <a:defRPr sz="3000" b="1">
          <a:solidFill>
            <a:srgbClr val="1D2F68"/>
          </a:solidFill>
          <a:latin typeface="Arial" charset="0"/>
        </a:defRPr>
      </a:lvl6pPr>
      <a:lvl7pPr marL="685800" algn="l" rtl="0" fontAlgn="base">
        <a:spcBef>
          <a:spcPct val="0"/>
        </a:spcBef>
        <a:spcAft>
          <a:spcPct val="0"/>
        </a:spcAft>
        <a:defRPr sz="3000" b="1">
          <a:solidFill>
            <a:srgbClr val="1D2F68"/>
          </a:solidFill>
          <a:latin typeface="Arial" charset="0"/>
        </a:defRPr>
      </a:lvl7pPr>
      <a:lvl8pPr marL="1028700" algn="l" rtl="0" fontAlgn="base">
        <a:spcBef>
          <a:spcPct val="0"/>
        </a:spcBef>
        <a:spcAft>
          <a:spcPct val="0"/>
        </a:spcAft>
        <a:defRPr sz="3000" b="1">
          <a:solidFill>
            <a:srgbClr val="1D2F68"/>
          </a:solidFill>
          <a:latin typeface="Arial" charset="0"/>
        </a:defRPr>
      </a:lvl8pPr>
      <a:lvl9pPr marL="1371600" algn="l" rtl="0" fontAlgn="base">
        <a:spcBef>
          <a:spcPct val="0"/>
        </a:spcBef>
        <a:spcAft>
          <a:spcPct val="0"/>
        </a:spcAft>
        <a:defRPr sz="3000" b="1">
          <a:solidFill>
            <a:srgbClr val="1D2F68"/>
          </a:solidFill>
          <a:latin typeface="Arial" charset="0"/>
        </a:defRPr>
      </a:lvl9pPr>
    </p:titleStyle>
    <p:bodyStyle>
      <a:lvl1pPr marL="257175" indent="-257175" algn="l" rtl="0" fontAlgn="base">
        <a:spcBef>
          <a:spcPct val="20000"/>
        </a:spcBef>
        <a:spcAft>
          <a:spcPct val="0"/>
        </a:spcAft>
        <a:buChar char="•"/>
        <a:defRPr sz="2100" b="1">
          <a:solidFill>
            <a:schemeClr val="tx1"/>
          </a:solidFill>
          <a:latin typeface="+mn-lt"/>
          <a:ea typeface="+mn-ea"/>
          <a:cs typeface="+mn-cs"/>
        </a:defRPr>
      </a:lvl1pPr>
      <a:lvl2pPr marL="557213" indent="-214313" algn="l" rtl="0" fontAlgn="base">
        <a:spcBef>
          <a:spcPct val="20000"/>
        </a:spcBef>
        <a:spcAft>
          <a:spcPct val="0"/>
        </a:spcAft>
        <a:buChar char="–"/>
        <a:defRPr sz="1800">
          <a:solidFill>
            <a:schemeClr val="tx1"/>
          </a:solidFill>
          <a:latin typeface="+mn-lt"/>
        </a:defRPr>
      </a:lvl2pPr>
      <a:lvl3pPr marL="857250" indent="-171450" algn="l" rtl="0" fontAlgn="base">
        <a:spcBef>
          <a:spcPct val="20000"/>
        </a:spcBef>
        <a:spcAft>
          <a:spcPct val="0"/>
        </a:spcAft>
        <a:buChar char="•"/>
        <a:defRPr sz="1500">
          <a:solidFill>
            <a:schemeClr val="tx1"/>
          </a:solidFill>
          <a:latin typeface="+mn-lt"/>
        </a:defRPr>
      </a:lvl3pPr>
      <a:lvl4pPr marL="1200150" indent="-171450" algn="l" rtl="0" fontAlgn="base">
        <a:spcBef>
          <a:spcPct val="20000"/>
        </a:spcBef>
        <a:spcAft>
          <a:spcPct val="0"/>
        </a:spcAft>
        <a:buChar char="–"/>
        <a:defRPr>
          <a:solidFill>
            <a:schemeClr val="tx1"/>
          </a:solidFill>
          <a:latin typeface="+mn-lt"/>
        </a:defRPr>
      </a:lvl4pPr>
      <a:lvl5pPr marL="1543050" indent="-171450" algn="l" rtl="0" fontAlgn="base">
        <a:spcBef>
          <a:spcPct val="20000"/>
        </a:spcBef>
        <a:spcAft>
          <a:spcPct val="0"/>
        </a:spcAft>
        <a:buChar char="»"/>
        <a:defRPr>
          <a:solidFill>
            <a:schemeClr val="tx1"/>
          </a:solidFill>
          <a:latin typeface="+mn-lt"/>
        </a:defRPr>
      </a:lvl5pPr>
      <a:lvl6pPr marL="1885950" indent="-171450" algn="l" rtl="0" fontAlgn="base">
        <a:spcBef>
          <a:spcPct val="20000"/>
        </a:spcBef>
        <a:spcAft>
          <a:spcPct val="0"/>
        </a:spcAft>
        <a:buChar char="»"/>
        <a:defRPr>
          <a:solidFill>
            <a:schemeClr val="tx1"/>
          </a:solidFill>
          <a:latin typeface="+mn-lt"/>
        </a:defRPr>
      </a:lvl6pPr>
      <a:lvl7pPr marL="2228850" indent="-171450" algn="l" rtl="0" fontAlgn="base">
        <a:spcBef>
          <a:spcPct val="20000"/>
        </a:spcBef>
        <a:spcAft>
          <a:spcPct val="0"/>
        </a:spcAft>
        <a:buChar char="»"/>
        <a:defRPr>
          <a:solidFill>
            <a:schemeClr val="tx1"/>
          </a:solidFill>
          <a:latin typeface="+mn-lt"/>
        </a:defRPr>
      </a:lvl7pPr>
      <a:lvl8pPr marL="2571750" indent="-171450" algn="l" rtl="0" fontAlgn="base">
        <a:spcBef>
          <a:spcPct val="20000"/>
        </a:spcBef>
        <a:spcAft>
          <a:spcPct val="0"/>
        </a:spcAft>
        <a:buChar char="»"/>
        <a:defRPr>
          <a:solidFill>
            <a:schemeClr val="tx1"/>
          </a:solidFill>
          <a:latin typeface="+mn-lt"/>
        </a:defRPr>
      </a:lvl8pPr>
      <a:lvl9pPr marL="2914650" indent="-171450" algn="l" rtl="0" fontAlgn="base">
        <a:spcBef>
          <a:spcPct val="20000"/>
        </a:spcBef>
        <a:spcAft>
          <a:spcPct val="0"/>
        </a:spcAft>
        <a:buChar char="»"/>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7"/>
            <a:ext cx="9144000" cy="815975"/>
          </a:xfrm>
          <a:prstGeom prst="rect">
            <a:avLst/>
          </a:prstGeom>
          <a:noFill/>
          <a:ln w="9525">
            <a:noFill/>
            <a:miter lim="800000"/>
            <a:headEnd/>
            <a:tailEnd/>
          </a:ln>
          <a:effectLst/>
        </p:spPr>
        <p:txBody>
          <a:bodyPr wrap="none" anchor="ctr"/>
          <a:lstStyle/>
          <a:p>
            <a:endParaRPr lang="en-US" sz="1800"/>
          </a:p>
        </p:txBody>
      </p:sp>
      <p:sp>
        <p:nvSpPr>
          <p:cNvPr id="56327" name="Rectangle 7"/>
          <p:cNvSpPr>
            <a:spLocks noGrp="1" noChangeArrowheads="1"/>
          </p:cNvSpPr>
          <p:nvPr>
            <p:ph type="title"/>
          </p:nvPr>
        </p:nvSpPr>
        <p:spPr bwMode="auto">
          <a:xfrm>
            <a:off x="428626"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Select to edit master title</a:t>
            </a:r>
          </a:p>
        </p:txBody>
      </p:sp>
      <p:sp>
        <p:nvSpPr>
          <p:cNvPr id="56328" name="Rectangle 8"/>
          <p:cNvSpPr>
            <a:spLocks noGrp="1" noChangeArrowheads="1"/>
          </p:cNvSpPr>
          <p:nvPr>
            <p:ph type="body" idx="1"/>
          </p:nvPr>
        </p:nvSpPr>
        <p:spPr bwMode="auto">
          <a:xfrm>
            <a:off x="495301" y="1508127"/>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Select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05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050" b="0" i="0">
                <a:solidFill>
                  <a:schemeClr val="accent6"/>
                </a:solidFill>
                <a:latin typeface="Helvetica Neue Medium"/>
                <a:cs typeface="Helvetica Neue Medium"/>
              </a:defRPr>
            </a:lvl1pPr>
          </a:lstStyle>
          <a:p>
            <a:endParaRPr lang="en-US" dirty="0"/>
          </a:p>
        </p:txBody>
      </p:sp>
      <p:sp>
        <p:nvSpPr>
          <p:cNvPr id="56349" name="Text Box 29" hidden="1"/>
          <p:cNvSpPr txBox="1">
            <a:spLocks noChangeArrowheads="1"/>
          </p:cNvSpPr>
          <p:nvPr/>
        </p:nvSpPr>
        <p:spPr bwMode="auto">
          <a:xfrm>
            <a:off x="449264" y="6205539"/>
            <a:ext cx="478472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900" b="1" dirty="0">
                <a:solidFill>
                  <a:srgbClr val="C0C0C0"/>
                </a:solidFill>
              </a:rPr>
              <a:t>&lt;Presentation Title – Change on Master Slide&gt;</a:t>
            </a:r>
            <a:endParaRPr lang="en-US" sz="900" dirty="0">
              <a:solidFill>
                <a:srgbClr val="C0C0C0"/>
              </a:solidFill>
            </a:endParaRPr>
          </a:p>
        </p:txBody>
      </p:sp>
      <p:sp>
        <p:nvSpPr>
          <p:cNvPr id="56350" name="Text Box 30" hidden="1"/>
          <p:cNvSpPr txBox="1">
            <a:spLocks noChangeArrowheads="1"/>
          </p:cNvSpPr>
          <p:nvPr/>
        </p:nvSpPr>
        <p:spPr bwMode="auto">
          <a:xfrm>
            <a:off x="441325" y="6384925"/>
            <a:ext cx="374015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900" dirty="0">
                <a:solidFill>
                  <a:srgbClr val="C0C0C0"/>
                </a:solidFill>
              </a:rPr>
              <a:t>&lt;Date of Presentation – Change on Master Slide&gt;</a:t>
            </a:r>
          </a:p>
        </p:txBody>
      </p:sp>
      <p:grpSp>
        <p:nvGrpSpPr>
          <p:cNvPr id="13" name="Group 12"/>
          <p:cNvGrpSpPr/>
          <p:nvPr userDrawn="1"/>
        </p:nvGrpSpPr>
        <p:grpSpPr>
          <a:xfrm>
            <a:off x="5456035" y="6183337"/>
            <a:ext cx="2405394" cy="549424"/>
            <a:chOff x="7125809" y="6200972"/>
            <a:chExt cx="2405394" cy="549424"/>
          </a:xfrm>
        </p:grpSpPr>
        <p:sp>
          <p:nvSpPr>
            <p:cNvPr id="14" name="Text Box 27"/>
            <p:cNvSpPr txBox="1">
              <a:spLocks noChangeArrowheads="1"/>
            </p:cNvSpPr>
            <p:nvPr userDrawn="1"/>
          </p:nvSpPr>
          <p:spPr bwMode="auto">
            <a:xfrm>
              <a:off x="8108954" y="6265859"/>
              <a:ext cx="1422249" cy="40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endParaRPr lang="en-US" sz="1200" b="1" dirty="0">
                <a:solidFill>
                  <a:schemeClr val="bg1"/>
                </a:solidFill>
              </a:endParaRPr>
            </a:p>
            <a:p>
              <a:pPr>
                <a:lnSpc>
                  <a:spcPct val="85000"/>
                </a:lnSpc>
                <a:spcBef>
                  <a:spcPct val="0"/>
                </a:spcBef>
                <a:buFontTx/>
                <a:buNone/>
              </a:pPr>
              <a:r>
                <a:rPr lang="en-US" sz="1200" b="1" dirty="0">
                  <a:solidFill>
                    <a:schemeClr val="bg1"/>
                  </a:solidFill>
                </a:rPr>
                <a:t>FAA</a:t>
              </a:r>
              <a:r>
                <a:rPr lang="en-US" sz="1200" b="1" baseline="0" dirty="0">
                  <a:solidFill>
                    <a:schemeClr val="bg1"/>
                  </a:solidFill>
                </a:rPr>
                <a:t> </a:t>
              </a:r>
              <a:r>
                <a:rPr lang="en-US" sz="1200" b="1" dirty="0">
                  <a:solidFill>
                    <a:schemeClr val="bg1"/>
                  </a:solidFill>
                </a:rPr>
                <a:t>Safety</a:t>
              </a:r>
              <a:r>
                <a:rPr lang="en-US" sz="1200" b="1" baseline="0" dirty="0">
                  <a:solidFill>
                    <a:schemeClr val="bg1"/>
                  </a:solidFill>
                </a:rPr>
                <a:t> Team</a:t>
              </a:r>
              <a:endParaRPr lang="en-US" sz="1200" b="1" dirty="0">
                <a:solidFill>
                  <a:schemeClr val="bg1"/>
                </a:solidFill>
              </a:endParaRPr>
            </a:p>
          </p:txBody>
        </p:sp>
        <p:pic>
          <p:nvPicPr>
            <p:cNvPr id="15" name="Picture 2" descr="C:\Users\awp204js\Documents\FAASTeam\FAAST Logos\FAAST Logo 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25809" y="6200972"/>
              <a:ext cx="1034897" cy="54942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hf hdr="0" ftr="0" dt="0"/>
  <p:txStyles>
    <p:titleStyle>
      <a:lvl1pPr algn="l" rtl="0" fontAlgn="base">
        <a:spcBef>
          <a:spcPct val="0"/>
        </a:spcBef>
        <a:spcAft>
          <a:spcPct val="0"/>
        </a:spcAft>
        <a:defRPr sz="3000" b="1">
          <a:solidFill>
            <a:srgbClr val="1D2F68"/>
          </a:solidFill>
          <a:latin typeface="+mj-lt"/>
          <a:ea typeface="+mj-ea"/>
          <a:cs typeface="+mj-cs"/>
        </a:defRPr>
      </a:lvl1pPr>
      <a:lvl2pPr algn="l" rtl="0" fontAlgn="base">
        <a:spcBef>
          <a:spcPct val="0"/>
        </a:spcBef>
        <a:spcAft>
          <a:spcPct val="0"/>
        </a:spcAft>
        <a:defRPr sz="3000" b="1">
          <a:solidFill>
            <a:srgbClr val="1D2F68"/>
          </a:solidFill>
          <a:latin typeface="Arial" charset="0"/>
        </a:defRPr>
      </a:lvl2pPr>
      <a:lvl3pPr algn="l" rtl="0" fontAlgn="base">
        <a:spcBef>
          <a:spcPct val="0"/>
        </a:spcBef>
        <a:spcAft>
          <a:spcPct val="0"/>
        </a:spcAft>
        <a:defRPr sz="3000" b="1">
          <a:solidFill>
            <a:srgbClr val="1D2F68"/>
          </a:solidFill>
          <a:latin typeface="Arial" charset="0"/>
        </a:defRPr>
      </a:lvl3pPr>
      <a:lvl4pPr algn="l" rtl="0" fontAlgn="base">
        <a:spcBef>
          <a:spcPct val="0"/>
        </a:spcBef>
        <a:spcAft>
          <a:spcPct val="0"/>
        </a:spcAft>
        <a:defRPr sz="3000" b="1">
          <a:solidFill>
            <a:srgbClr val="1D2F68"/>
          </a:solidFill>
          <a:latin typeface="Arial" charset="0"/>
        </a:defRPr>
      </a:lvl4pPr>
      <a:lvl5pPr algn="l" rtl="0" fontAlgn="base">
        <a:spcBef>
          <a:spcPct val="0"/>
        </a:spcBef>
        <a:spcAft>
          <a:spcPct val="0"/>
        </a:spcAft>
        <a:defRPr sz="3000" b="1">
          <a:solidFill>
            <a:srgbClr val="1D2F68"/>
          </a:solidFill>
          <a:latin typeface="Arial" charset="0"/>
        </a:defRPr>
      </a:lvl5pPr>
      <a:lvl6pPr marL="342900" algn="l" rtl="0" fontAlgn="base">
        <a:spcBef>
          <a:spcPct val="0"/>
        </a:spcBef>
        <a:spcAft>
          <a:spcPct val="0"/>
        </a:spcAft>
        <a:defRPr sz="3000" b="1">
          <a:solidFill>
            <a:srgbClr val="1D2F68"/>
          </a:solidFill>
          <a:latin typeface="Arial" charset="0"/>
        </a:defRPr>
      </a:lvl6pPr>
      <a:lvl7pPr marL="685800" algn="l" rtl="0" fontAlgn="base">
        <a:spcBef>
          <a:spcPct val="0"/>
        </a:spcBef>
        <a:spcAft>
          <a:spcPct val="0"/>
        </a:spcAft>
        <a:defRPr sz="3000" b="1">
          <a:solidFill>
            <a:srgbClr val="1D2F68"/>
          </a:solidFill>
          <a:latin typeface="Arial" charset="0"/>
        </a:defRPr>
      </a:lvl7pPr>
      <a:lvl8pPr marL="1028700" algn="l" rtl="0" fontAlgn="base">
        <a:spcBef>
          <a:spcPct val="0"/>
        </a:spcBef>
        <a:spcAft>
          <a:spcPct val="0"/>
        </a:spcAft>
        <a:defRPr sz="3000" b="1">
          <a:solidFill>
            <a:srgbClr val="1D2F68"/>
          </a:solidFill>
          <a:latin typeface="Arial" charset="0"/>
        </a:defRPr>
      </a:lvl8pPr>
      <a:lvl9pPr marL="1371600" algn="l" rtl="0" fontAlgn="base">
        <a:spcBef>
          <a:spcPct val="0"/>
        </a:spcBef>
        <a:spcAft>
          <a:spcPct val="0"/>
        </a:spcAft>
        <a:defRPr sz="3000" b="1">
          <a:solidFill>
            <a:srgbClr val="1D2F68"/>
          </a:solidFill>
          <a:latin typeface="Arial" charset="0"/>
        </a:defRPr>
      </a:lvl9pPr>
    </p:titleStyle>
    <p:bodyStyle>
      <a:lvl1pPr marL="257175" indent="-257175" algn="l" rtl="0" fontAlgn="base">
        <a:spcBef>
          <a:spcPct val="20000"/>
        </a:spcBef>
        <a:spcAft>
          <a:spcPct val="0"/>
        </a:spcAft>
        <a:buChar char="•"/>
        <a:defRPr sz="2100" b="1">
          <a:solidFill>
            <a:schemeClr val="tx1"/>
          </a:solidFill>
          <a:latin typeface="+mn-lt"/>
          <a:ea typeface="+mn-ea"/>
          <a:cs typeface="+mn-cs"/>
        </a:defRPr>
      </a:lvl1pPr>
      <a:lvl2pPr marL="557213" indent="-214313" algn="l" rtl="0" fontAlgn="base">
        <a:spcBef>
          <a:spcPct val="20000"/>
        </a:spcBef>
        <a:spcAft>
          <a:spcPct val="0"/>
        </a:spcAft>
        <a:buChar char="–"/>
        <a:defRPr sz="1800">
          <a:solidFill>
            <a:schemeClr val="tx1"/>
          </a:solidFill>
          <a:latin typeface="+mn-lt"/>
        </a:defRPr>
      </a:lvl2pPr>
      <a:lvl3pPr marL="857250" indent="-171450" algn="l" rtl="0" fontAlgn="base">
        <a:spcBef>
          <a:spcPct val="20000"/>
        </a:spcBef>
        <a:spcAft>
          <a:spcPct val="0"/>
        </a:spcAft>
        <a:buChar char="•"/>
        <a:defRPr sz="1500">
          <a:solidFill>
            <a:schemeClr val="tx1"/>
          </a:solidFill>
          <a:latin typeface="+mn-lt"/>
        </a:defRPr>
      </a:lvl3pPr>
      <a:lvl4pPr marL="1200150" indent="-171450" algn="l" rtl="0" fontAlgn="base">
        <a:spcBef>
          <a:spcPct val="20000"/>
        </a:spcBef>
        <a:spcAft>
          <a:spcPct val="0"/>
        </a:spcAft>
        <a:buChar char="–"/>
        <a:defRPr>
          <a:solidFill>
            <a:schemeClr val="tx1"/>
          </a:solidFill>
          <a:latin typeface="+mn-lt"/>
        </a:defRPr>
      </a:lvl4pPr>
      <a:lvl5pPr marL="1543050" indent="-171450" algn="l" rtl="0" fontAlgn="base">
        <a:spcBef>
          <a:spcPct val="20000"/>
        </a:spcBef>
        <a:spcAft>
          <a:spcPct val="0"/>
        </a:spcAft>
        <a:buChar char="»"/>
        <a:defRPr>
          <a:solidFill>
            <a:schemeClr val="tx1"/>
          </a:solidFill>
          <a:latin typeface="+mn-lt"/>
        </a:defRPr>
      </a:lvl5pPr>
      <a:lvl6pPr marL="1885950" indent="-171450" algn="l" rtl="0" fontAlgn="base">
        <a:spcBef>
          <a:spcPct val="20000"/>
        </a:spcBef>
        <a:spcAft>
          <a:spcPct val="0"/>
        </a:spcAft>
        <a:buChar char="»"/>
        <a:defRPr>
          <a:solidFill>
            <a:schemeClr val="tx1"/>
          </a:solidFill>
          <a:latin typeface="+mn-lt"/>
        </a:defRPr>
      </a:lvl6pPr>
      <a:lvl7pPr marL="2228850" indent="-171450" algn="l" rtl="0" fontAlgn="base">
        <a:spcBef>
          <a:spcPct val="20000"/>
        </a:spcBef>
        <a:spcAft>
          <a:spcPct val="0"/>
        </a:spcAft>
        <a:buChar char="»"/>
        <a:defRPr>
          <a:solidFill>
            <a:schemeClr val="tx1"/>
          </a:solidFill>
          <a:latin typeface="+mn-lt"/>
        </a:defRPr>
      </a:lvl7pPr>
      <a:lvl8pPr marL="2571750" indent="-171450" algn="l" rtl="0" fontAlgn="base">
        <a:spcBef>
          <a:spcPct val="20000"/>
        </a:spcBef>
        <a:spcAft>
          <a:spcPct val="0"/>
        </a:spcAft>
        <a:buChar char="»"/>
        <a:defRPr>
          <a:solidFill>
            <a:schemeClr val="tx1"/>
          </a:solidFill>
          <a:latin typeface="+mn-lt"/>
        </a:defRPr>
      </a:lvl8pPr>
      <a:lvl9pPr marL="2914650" indent="-171450" algn="l" rtl="0" fontAlgn="base">
        <a:spcBef>
          <a:spcPct val="20000"/>
        </a:spcBef>
        <a:spcAft>
          <a:spcPct val="0"/>
        </a:spcAft>
        <a:buChar char="»"/>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24hinh.vn/threads/trust-recreational-drone-users-must-now-pass-faa-drone-test-before-flying.7308/" TargetMode="External"/><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ommons.wikimedia.org/wiki/File:US_Navy_040423-N-4190W-001_Search_and_Rescue_Swimmer_(SAR)_members_sit_in_a_MH-60s_Knighthawk_helicopter_during_an_vertical_replenishment.jpg" TargetMode="External"/><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adip.faa.gov/agis/public/#/airportSearch/advanced" TargetMode="External"/><Relationship Id="rId7" Type="http://schemas.openxmlformats.org/officeDocument/2006/relationships/hyperlink" Target="https://www.faa.gov/uas/public_safety_gov/public_safety_toolkit" TargetMode="External"/><Relationship Id="rId2" Type="http://schemas.openxmlformats.org/officeDocument/2006/relationships/hyperlink" Target="http://www.faa.gov/uas" TargetMode="External"/><Relationship Id="rId1" Type="http://schemas.openxmlformats.org/officeDocument/2006/relationships/slideLayout" Target="../slideLayouts/slideLayout2.xml"/><Relationship Id="rId6" Type="http://schemas.openxmlformats.org/officeDocument/2006/relationships/hyperlink" Target="mailto:leap@faa.gov" TargetMode="External"/><Relationship Id="rId5" Type="http://schemas.openxmlformats.org/officeDocument/2006/relationships/hyperlink" Target="https://www.faa.gov/regulations_policies/advisory_circulars/" TargetMode="External"/><Relationship Id="rId4" Type="http://schemas.openxmlformats.org/officeDocument/2006/relationships/hyperlink" Target="https://www.faa.gov/uas/advanced_operations/emergency_situation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uashelp@faa.gov"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71577" y="762345"/>
            <a:ext cx="4570937" cy="1207253"/>
          </a:xfrm>
        </p:spPr>
        <p:txBody>
          <a:bodyPr>
            <a:normAutofit fontScale="90000"/>
          </a:bodyPr>
          <a:lstStyle/>
          <a:p>
            <a:r>
              <a:rPr lang="en-US" dirty="0"/>
              <a:t>Drone Collision Risk for Low Flying Manned Aircraft</a:t>
            </a:r>
            <a:br>
              <a:rPr lang="en-US" dirty="0"/>
            </a:br>
            <a:br>
              <a:rPr lang="en-US" dirty="0"/>
            </a:br>
            <a:endParaRPr lang="en-US" sz="1350" i="1" dirty="0"/>
          </a:p>
        </p:txBody>
      </p:sp>
      <p:sp>
        <p:nvSpPr>
          <p:cNvPr id="3" name="Subtitle 2"/>
          <p:cNvSpPr>
            <a:spLocks noGrp="1"/>
          </p:cNvSpPr>
          <p:nvPr>
            <p:ph type="subTitle" idx="1"/>
          </p:nvPr>
        </p:nvSpPr>
        <p:spPr>
          <a:xfrm>
            <a:off x="533723" y="2326526"/>
            <a:ext cx="4108027" cy="700759"/>
          </a:xfrm>
        </p:spPr>
        <p:txBody>
          <a:bodyPr/>
          <a:lstStyle/>
          <a:p>
            <a:r>
              <a:rPr lang="en-US" sz="2000" dirty="0"/>
              <a:t>A Case Study of a Documented Near Mid Air Collision </a:t>
            </a:r>
          </a:p>
        </p:txBody>
      </p:sp>
    </p:spTree>
    <p:extLst>
      <p:ext uri="{BB962C8B-B14F-4D97-AF65-F5344CB8AC3E}">
        <p14:creationId xmlns:p14="http://schemas.microsoft.com/office/powerpoint/2010/main" val="1231379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ree photo: Perspective, Trees, Line, Forest - Free Image on Pixabay ..."/>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18436" y="3605689"/>
            <a:ext cx="2873177" cy="1915451"/>
          </a:xfrm>
        </p:spPr>
      </p:pic>
      <p:pic>
        <p:nvPicPr>
          <p:cNvPr id="6" name="Picture 5" descr="Moon above the Tree line at Stewart County Park image - Free stock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758" y="3459458"/>
            <a:ext cx="2823803" cy="1885038"/>
          </a:xfrm>
          <a:prstGeom prst="rect">
            <a:avLst/>
          </a:prstGeom>
        </p:spPr>
      </p:pic>
      <p:sp>
        <p:nvSpPr>
          <p:cNvPr id="25" name="TextBox 24"/>
          <p:cNvSpPr txBox="1"/>
          <p:nvPr/>
        </p:nvSpPr>
        <p:spPr>
          <a:xfrm>
            <a:off x="1833613" y="4842109"/>
            <a:ext cx="312906" cy="369332"/>
          </a:xfrm>
          <a:prstGeom prst="rect">
            <a:avLst/>
          </a:prstGeom>
          <a:noFill/>
        </p:spPr>
        <p:txBody>
          <a:bodyPr wrap="none" rtlCol="0">
            <a:spAutoFit/>
          </a:bodyPr>
          <a:lstStyle/>
          <a:p>
            <a:pPr>
              <a:buNone/>
            </a:pPr>
            <a:r>
              <a:rPr lang="en-US" sz="1800" dirty="0">
                <a:solidFill>
                  <a:schemeClr val="bg1"/>
                </a:solidFill>
              </a:rPr>
              <a:t>1</a:t>
            </a:r>
          </a:p>
        </p:txBody>
      </p:sp>
      <p:sp>
        <p:nvSpPr>
          <p:cNvPr id="26" name="TextBox 25"/>
          <p:cNvSpPr txBox="1"/>
          <p:nvPr/>
        </p:nvSpPr>
        <p:spPr>
          <a:xfrm>
            <a:off x="4091471" y="3202068"/>
            <a:ext cx="393056" cy="369332"/>
          </a:xfrm>
          <a:prstGeom prst="rect">
            <a:avLst/>
          </a:prstGeom>
          <a:noFill/>
        </p:spPr>
        <p:txBody>
          <a:bodyPr wrap="none" rtlCol="0">
            <a:spAutoFit/>
          </a:bodyPr>
          <a:lstStyle/>
          <a:p>
            <a:r>
              <a:rPr lang="en-US" sz="1800" dirty="0">
                <a:solidFill>
                  <a:schemeClr val="bg1"/>
                </a:solidFill>
              </a:rPr>
              <a:t>2</a:t>
            </a:r>
          </a:p>
        </p:txBody>
      </p:sp>
      <p:sp>
        <p:nvSpPr>
          <p:cNvPr id="28" name="TextBox 27"/>
          <p:cNvSpPr txBox="1"/>
          <p:nvPr/>
        </p:nvSpPr>
        <p:spPr>
          <a:xfrm>
            <a:off x="4885916" y="4124978"/>
            <a:ext cx="393056" cy="369332"/>
          </a:xfrm>
          <a:prstGeom prst="rect">
            <a:avLst/>
          </a:prstGeom>
          <a:noFill/>
        </p:spPr>
        <p:txBody>
          <a:bodyPr wrap="none" rtlCol="0">
            <a:spAutoFit/>
          </a:bodyPr>
          <a:lstStyle/>
          <a:p>
            <a:r>
              <a:rPr lang="en-US" sz="1800" dirty="0">
                <a:solidFill>
                  <a:schemeClr val="bg1"/>
                </a:solidFill>
              </a:rPr>
              <a:t>3</a:t>
            </a:r>
          </a:p>
        </p:txBody>
      </p:sp>
      <p:sp>
        <p:nvSpPr>
          <p:cNvPr id="29" name="TextBox 28"/>
          <p:cNvSpPr txBox="1"/>
          <p:nvPr/>
        </p:nvSpPr>
        <p:spPr>
          <a:xfrm>
            <a:off x="6982058" y="5205997"/>
            <a:ext cx="312906" cy="369332"/>
          </a:xfrm>
          <a:prstGeom prst="rect">
            <a:avLst/>
          </a:prstGeom>
          <a:noFill/>
        </p:spPr>
        <p:txBody>
          <a:bodyPr wrap="none" rtlCol="0">
            <a:spAutoFit/>
          </a:bodyPr>
          <a:lstStyle/>
          <a:p>
            <a:pPr>
              <a:buNone/>
            </a:pPr>
            <a:r>
              <a:rPr lang="en-US" sz="1800" dirty="0">
                <a:solidFill>
                  <a:schemeClr val="bg1"/>
                </a:solidFill>
              </a:rPr>
              <a:t>3</a:t>
            </a:r>
          </a:p>
        </p:txBody>
      </p:sp>
      <p:pic>
        <p:nvPicPr>
          <p:cNvPr id="3" name="Picture 2" descr="Broadway Street, Pendleton, Cincinnati, OH | Warren LeMay | Flick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3477" y="3185649"/>
            <a:ext cx="2212073" cy="1659055"/>
          </a:xfrm>
          <a:prstGeom prst="rect">
            <a:avLst/>
          </a:prstGeom>
        </p:spPr>
      </p:pic>
      <p:sp>
        <p:nvSpPr>
          <p:cNvPr id="5" name="TextBox 4"/>
          <p:cNvSpPr txBox="1"/>
          <p:nvPr/>
        </p:nvSpPr>
        <p:spPr>
          <a:xfrm>
            <a:off x="4422944" y="4384637"/>
            <a:ext cx="312906" cy="369332"/>
          </a:xfrm>
          <a:prstGeom prst="rect">
            <a:avLst/>
          </a:prstGeom>
          <a:noFill/>
        </p:spPr>
        <p:txBody>
          <a:bodyPr wrap="none" rtlCol="0">
            <a:spAutoFit/>
          </a:bodyPr>
          <a:lstStyle/>
          <a:p>
            <a:pPr>
              <a:buNone/>
            </a:pPr>
            <a:r>
              <a:rPr lang="en-US" sz="1800" dirty="0">
                <a:solidFill>
                  <a:schemeClr val="bg1"/>
                </a:solidFill>
              </a:rPr>
              <a:t>2</a:t>
            </a:r>
          </a:p>
        </p:txBody>
      </p:sp>
      <p:sp>
        <p:nvSpPr>
          <p:cNvPr id="7" name="TextBox 6"/>
          <p:cNvSpPr txBox="1"/>
          <p:nvPr/>
        </p:nvSpPr>
        <p:spPr>
          <a:xfrm>
            <a:off x="78756" y="355148"/>
            <a:ext cx="8418486" cy="3000821"/>
          </a:xfrm>
          <a:prstGeom prst="rect">
            <a:avLst/>
          </a:prstGeom>
          <a:noFill/>
        </p:spPr>
        <p:txBody>
          <a:bodyPr wrap="square" rtlCol="0">
            <a:spAutoFit/>
          </a:bodyPr>
          <a:lstStyle/>
          <a:p>
            <a:pPr>
              <a:buNone/>
            </a:pPr>
            <a:r>
              <a:rPr lang="en-US" sz="1800" b="1" dirty="0"/>
              <a:t>Studies show it takes the average (undistracted) pilot 12.5 seconds to detect another aircraft, decide, and act.  That’s ½ mile at 100 knots ground speed </a:t>
            </a:r>
          </a:p>
          <a:p>
            <a:pPr marL="671513" lvl="1" indent="-214313">
              <a:buFont typeface="Arial" panose="020B0604020202020204" pitchFamily="34" charset="0"/>
              <a:buChar char="•"/>
            </a:pPr>
            <a:r>
              <a:rPr lang="en-US" sz="1800" dirty="0"/>
              <a:t>How many seconds would a drone pilot have to react to a low flying aircraft approaching from behind those obstructions in the pictures below at 100 knots (186 feet per second) groundspeed? </a:t>
            </a:r>
          </a:p>
          <a:p>
            <a:pPr marL="671513" lvl="1" indent="-214313">
              <a:buFont typeface="Arial" panose="020B0604020202020204" pitchFamily="34" charset="0"/>
              <a:buChar char="•"/>
            </a:pPr>
            <a:r>
              <a:rPr lang="en-US" sz="1800" dirty="0"/>
              <a:t>How close will the other aircraft be when the drone pilot finally sees it?</a:t>
            </a:r>
          </a:p>
          <a:p>
            <a:pPr marL="671513" lvl="1" indent="-214313">
              <a:buFont typeface="Arial" panose="020B0604020202020204" pitchFamily="34" charset="0"/>
              <a:buChar char="•"/>
            </a:pPr>
            <a:r>
              <a:rPr lang="en-US" sz="1800" dirty="0"/>
              <a:t>How would “screen watching” impact the time it takes the drone pilot to detect, decide, and act?</a:t>
            </a:r>
          </a:p>
        </p:txBody>
      </p:sp>
      <p:cxnSp>
        <p:nvCxnSpPr>
          <p:cNvPr id="8" name="Straight Arrow Connector 7"/>
          <p:cNvCxnSpPr/>
          <p:nvPr/>
        </p:nvCxnSpPr>
        <p:spPr>
          <a:xfrm flipH="1" flipV="1">
            <a:off x="7375115" y="3850105"/>
            <a:ext cx="710106" cy="274873"/>
          </a:xfrm>
          <a:prstGeom prst="straightConnector1">
            <a:avLst/>
          </a:prstGeom>
          <a:ln w="12700">
            <a:solidFill>
              <a:srgbClr val="00206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540284" y="3272589"/>
            <a:ext cx="617773" cy="489999"/>
          </a:xfrm>
          <a:prstGeom prst="straightConnector1">
            <a:avLst/>
          </a:prstGeom>
          <a:ln w="12700">
            <a:solidFill>
              <a:srgbClr val="FFFF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873493" y="3850105"/>
            <a:ext cx="810928" cy="165072"/>
          </a:xfrm>
          <a:prstGeom prst="straightConnector1">
            <a:avLst/>
          </a:prstGeom>
          <a:ln w="12700">
            <a:solidFill>
              <a:srgbClr val="00206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3390637" y="3762588"/>
            <a:ext cx="690612" cy="1"/>
          </a:xfrm>
          <a:prstGeom prst="straightConnector1">
            <a:avLst/>
          </a:prstGeom>
          <a:ln w="12700">
            <a:solidFill>
              <a:srgbClr val="FFFF00"/>
            </a:solidFill>
            <a:prstDash val="lg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406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 Watching vs “See and Avoid”</a:t>
            </a:r>
          </a:p>
        </p:txBody>
      </p:sp>
      <p:sp>
        <p:nvSpPr>
          <p:cNvPr id="3" name="Content Placeholder 2"/>
          <p:cNvSpPr>
            <a:spLocks noGrp="1"/>
          </p:cNvSpPr>
          <p:nvPr>
            <p:ph idx="1"/>
          </p:nvPr>
        </p:nvSpPr>
        <p:spPr>
          <a:xfrm>
            <a:off x="356335" y="1325716"/>
            <a:ext cx="3522245" cy="4314688"/>
          </a:xfrm>
        </p:spPr>
        <p:txBody>
          <a:bodyPr>
            <a:noAutofit/>
          </a:bodyPr>
          <a:lstStyle/>
          <a:p>
            <a:r>
              <a:rPr lang="en-US" sz="1800" dirty="0"/>
              <a:t>The primary responsibility of a drone pilot is to </a:t>
            </a:r>
            <a:r>
              <a:rPr lang="en-US" sz="1800" dirty="0">
                <a:solidFill>
                  <a:srgbClr val="0070C0"/>
                </a:solidFill>
              </a:rPr>
              <a:t>see and avoid</a:t>
            </a:r>
            <a:r>
              <a:rPr lang="en-US" sz="1800" dirty="0"/>
              <a:t> other aircraft, persons, and property</a:t>
            </a:r>
          </a:p>
          <a:p>
            <a:r>
              <a:rPr lang="en-US" sz="1800" dirty="0"/>
              <a:t>Many drone pilots “screen watch” and don’t “airspace watch”</a:t>
            </a:r>
          </a:p>
          <a:p>
            <a:pPr lvl="1"/>
            <a:r>
              <a:rPr lang="en-US" sz="1700" dirty="0"/>
              <a:t>Q: Are they a camera operator or a pilot?</a:t>
            </a:r>
          </a:p>
          <a:p>
            <a:pPr lvl="1"/>
            <a:r>
              <a:rPr lang="en-US" sz="1700" dirty="0"/>
              <a:t>A: </a:t>
            </a:r>
            <a:r>
              <a:rPr lang="en-US" sz="1700" b="1" dirty="0"/>
              <a:t>They are a pilot and accountable </a:t>
            </a:r>
            <a:r>
              <a:rPr lang="en-US" sz="1700" dirty="0"/>
              <a:t>(and need to stop screen watching or get one or more Visual Observers to observe the airspace)</a:t>
            </a:r>
          </a:p>
        </p:txBody>
      </p:sp>
      <p:pic>
        <p:nvPicPr>
          <p:cNvPr id="6" name="Picture 5" descr="Academics Criticize WHO's First-Ever Guidance for Children's Scree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9592" y="1636296"/>
            <a:ext cx="3627376" cy="2421700"/>
          </a:xfrm>
          <a:prstGeom prst="rect">
            <a:avLst/>
          </a:prstGeom>
        </p:spPr>
      </p:pic>
      <p:sp>
        <p:nvSpPr>
          <p:cNvPr id="4" name="TextBox 3"/>
          <p:cNvSpPr txBox="1"/>
          <p:nvPr/>
        </p:nvSpPr>
        <p:spPr>
          <a:xfrm>
            <a:off x="4509592" y="4212000"/>
            <a:ext cx="4153145" cy="1200329"/>
          </a:xfrm>
          <a:prstGeom prst="rect">
            <a:avLst/>
          </a:prstGeom>
          <a:noFill/>
        </p:spPr>
        <p:txBody>
          <a:bodyPr wrap="square" rtlCol="0">
            <a:spAutoFit/>
          </a:bodyPr>
          <a:lstStyle/>
          <a:p>
            <a:pPr>
              <a:buNone/>
            </a:pPr>
            <a:r>
              <a:rPr lang="en-US" sz="1200" dirty="0"/>
              <a:t>Studies show that on average, it takes 12.5 seconds for a pilot to react to another aircraft. A helicopter traveling at 100 Knots ground speed covers ½ mile in those 12.5 seconds. Can we see at least ½ mile down to the horizon in all directions when we fly our drone? </a:t>
            </a:r>
            <a:r>
              <a:rPr lang="en-US" sz="1200" b="1" dirty="0"/>
              <a:t>Does screen watching increase that reaction time?</a:t>
            </a:r>
          </a:p>
        </p:txBody>
      </p:sp>
    </p:spTree>
    <p:extLst>
      <p:ext uri="{BB962C8B-B14F-4D97-AF65-F5344CB8AC3E}">
        <p14:creationId xmlns:p14="http://schemas.microsoft.com/office/powerpoint/2010/main" val="1141619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28" y="397368"/>
            <a:ext cx="8914569" cy="547781"/>
          </a:xfrm>
        </p:spPr>
        <p:txBody>
          <a:bodyPr>
            <a:normAutofit fontScale="90000"/>
          </a:bodyPr>
          <a:lstStyle/>
          <a:p>
            <a:r>
              <a:rPr lang="en-US" dirty="0"/>
              <a:t>Visual Line of Sight 14 CFR Part 107</a:t>
            </a:r>
          </a:p>
        </p:txBody>
      </p:sp>
      <p:sp>
        <p:nvSpPr>
          <p:cNvPr id="3" name="Content Placeholder 2"/>
          <p:cNvSpPr>
            <a:spLocks noGrp="1"/>
          </p:cNvSpPr>
          <p:nvPr>
            <p:ph idx="1"/>
          </p:nvPr>
        </p:nvSpPr>
        <p:spPr>
          <a:xfrm>
            <a:off x="113928" y="1229445"/>
            <a:ext cx="5220502" cy="4541251"/>
          </a:xfrm>
          <a:ln>
            <a:noFill/>
          </a:ln>
        </p:spPr>
        <p:txBody>
          <a:bodyPr>
            <a:noAutofit/>
          </a:bodyPr>
          <a:lstStyle/>
          <a:p>
            <a:pPr marL="0" indent="0">
              <a:buNone/>
            </a:pPr>
            <a:r>
              <a:rPr lang="en-US" sz="1800" dirty="0"/>
              <a:t>§ 107.31 Visual line of sight </a:t>
            </a:r>
            <a:r>
              <a:rPr lang="en-US" sz="1800" i="1" u="sng" dirty="0"/>
              <a:t>aircraft operation</a:t>
            </a:r>
            <a:endParaRPr lang="en-US" sz="1800" i="1" dirty="0"/>
          </a:p>
          <a:p>
            <a:pPr marL="0" indent="0">
              <a:buNone/>
            </a:pPr>
            <a:r>
              <a:rPr lang="en-US" sz="1800" b="0" dirty="0"/>
              <a:t>(a) With vision that is </a:t>
            </a:r>
            <a:r>
              <a:rPr lang="en-US" sz="1800" b="0" u="sng" dirty="0">
                <a:solidFill>
                  <a:srgbClr val="0070C0"/>
                </a:solidFill>
              </a:rPr>
              <a:t>unaided</a:t>
            </a:r>
            <a:r>
              <a:rPr lang="en-US" sz="1800" b="0" u="sng" dirty="0"/>
              <a:t> by any device </a:t>
            </a:r>
            <a:r>
              <a:rPr lang="en-US" sz="1800" b="0" dirty="0"/>
              <a:t>other than corrective lenses, the remote pilot in command (RPIC), the visual observer (if one is used), </a:t>
            </a:r>
            <a:r>
              <a:rPr lang="en-US" sz="1800" b="0" u="sng" dirty="0">
                <a:solidFill>
                  <a:srgbClr val="0070C0"/>
                </a:solidFill>
              </a:rPr>
              <a:t>and</a:t>
            </a:r>
            <a:r>
              <a:rPr lang="en-US" sz="1800" b="0" dirty="0"/>
              <a:t> the person manipulating the flight control of the small unmanned aircraft system must be able to see the unmanned aircraft </a:t>
            </a:r>
            <a:r>
              <a:rPr lang="en-US" sz="1800" b="0" dirty="0">
                <a:solidFill>
                  <a:srgbClr val="0070C0"/>
                </a:solidFill>
              </a:rPr>
              <a:t>throughout the entire flight </a:t>
            </a:r>
            <a:r>
              <a:rPr lang="en-US" sz="1800" b="0" dirty="0"/>
              <a:t>in order to: </a:t>
            </a:r>
          </a:p>
          <a:p>
            <a:pPr marL="0" indent="0">
              <a:buNone/>
            </a:pPr>
            <a:r>
              <a:rPr lang="en-US" sz="1800" b="0" dirty="0"/>
              <a:t>(1) Know the unmanned aircraft's </a:t>
            </a:r>
            <a:r>
              <a:rPr lang="en-US" sz="1800" b="0" u="sng" dirty="0">
                <a:solidFill>
                  <a:srgbClr val="0070C0"/>
                </a:solidFill>
              </a:rPr>
              <a:t>l</a:t>
            </a:r>
            <a:r>
              <a:rPr lang="en-US" sz="1800" b="0" dirty="0"/>
              <a:t>ocation; </a:t>
            </a:r>
          </a:p>
          <a:p>
            <a:pPr marL="0" indent="0">
              <a:buNone/>
            </a:pPr>
            <a:r>
              <a:rPr lang="en-US" sz="1800" b="0" dirty="0"/>
              <a:t>(2) Determine the unmanned aircraft's </a:t>
            </a:r>
            <a:r>
              <a:rPr lang="en-US" sz="1800" b="0" u="sng" dirty="0">
                <a:solidFill>
                  <a:srgbClr val="0070C0"/>
                </a:solidFill>
              </a:rPr>
              <a:t>a</a:t>
            </a:r>
            <a:r>
              <a:rPr lang="en-US" sz="1800" b="0" dirty="0"/>
              <a:t>ttitude, </a:t>
            </a:r>
            <a:r>
              <a:rPr lang="en-US" sz="1800" b="0" u="sng" dirty="0">
                <a:solidFill>
                  <a:srgbClr val="0070C0"/>
                </a:solidFill>
              </a:rPr>
              <a:t>a</a:t>
            </a:r>
            <a:r>
              <a:rPr lang="en-US" sz="1800" b="0" dirty="0"/>
              <a:t>ltitude, and </a:t>
            </a:r>
            <a:r>
              <a:rPr lang="en-US" sz="1800" b="0" u="sng" dirty="0">
                <a:solidFill>
                  <a:srgbClr val="0070C0"/>
                </a:solidFill>
              </a:rPr>
              <a:t>d</a:t>
            </a:r>
            <a:r>
              <a:rPr lang="en-US" sz="1800" b="0" dirty="0"/>
              <a:t>irection of flight; </a:t>
            </a:r>
          </a:p>
          <a:p>
            <a:pPr marL="0" indent="0">
              <a:buNone/>
            </a:pPr>
            <a:r>
              <a:rPr lang="en-US" sz="1800" b="0" dirty="0"/>
              <a:t>(3) </a:t>
            </a:r>
            <a:r>
              <a:rPr lang="en-US" sz="1800" b="0" u="sng" dirty="0">
                <a:solidFill>
                  <a:srgbClr val="0070C0"/>
                </a:solidFill>
              </a:rPr>
              <a:t>O</a:t>
            </a:r>
            <a:r>
              <a:rPr lang="en-US" sz="1800" b="0" dirty="0">
                <a:solidFill>
                  <a:srgbClr val="0070C0"/>
                </a:solidFill>
              </a:rPr>
              <a:t>bserve the airspace for other air traffic or hazards</a:t>
            </a:r>
            <a:r>
              <a:rPr lang="en-US" sz="1800" b="0" dirty="0"/>
              <a:t>; and </a:t>
            </a:r>
          </a:p>
          <a:p>
            <a:pPr marL="0" indent="0">
              <a:buNone/>
            </a:pPr>
            <a:r>
              <a:rPr lang="en-US" sz="1800" b="0" dirty="0"/>
              <a:t>(4) Determine that the unmanned aircraft does </a:t>
            </a:r>
            <a:r>
              <a:rPr lang="en-US" sz="1800" b="0" u="sng" dirty="0">
                <a:solidFill>
                  <a:srgbClr val="0070C0"/>
                </a:solidFill>
              </a:rPr>
              <a:t>n</a:t>
            </a:r>
            <a:r>
              <a:rPr lang="en-US" sz="1800" b="0" dirty="0"/>
              <a:t>ot endanger the life or property of another</a:t>
            </a:r>
          </a:p>
          <a:p>
            <a:pPr marL="0" indent="0">
              <a:buNone/>
            </a:pPr>
            <a:endParaRPr lang="en-US" sz="1800" dirty="0"/>
          </a:p>
        </p:txBody>
      </p:sp>
      <p:sp>
        <p:nvSpPr>
          <p:cNvPr id="5" name="TextBox 4"/>
          <p:cNvSpPr txBox="1"/>
          <p:nvPr/>
        </p:nvSpPr>
        <p:spPr>
          <a:xfrm>
            <a:off x="5848550" y="1376413"/>
            <a:ext cx="3179947" cy="4247317"/>
          </a:xfrm>
          <a:prstGeom prst="rect">
            <a:avLst/>
          </a:prstGeom>
          <a:noFill/>
        </p:spPr>
        <p:txBody>
          <a:bodyPr wrap="square" rtlCol="0">
            <a:spAutoFit/>
          </a:bodyPr>
          <a:lstStyle/>
          <a:p>
            <a:pPr>
              <a:buNone/>
            </a:pPr>
            <a:r>
              <a:rPr lang="en-US" sz="1800" b="1" dirty="0">
                <a:solidFill>
                  <a:srgbClr val="0070C0"/>
                </a:solidFill>
                <a:highlight>
                  <a:srgbClr val="FFFF00"/>
                </a:highlight>
              </a:rPr>
              <a:t>It’s not just about seeing the drone....</a:t>
            </a:r>
          </a:p>
          <a:p>
            <a:endParaRPr lang="en-US" sz="1800" b="1" dirty="0"/>
          </a:p>
          <a:p>
            <a:pPr>
              <a:buNone/>
            </a:pPr>
            <a:r>
              <a:rPr lang="en-US" sz="1800" b="1" dirty="0"/>
              <a:t>(a) means that with only their eyes, the RPIC needs to be in a position to be able to see the drone </a:t>
            </a:r>
            <a:r>
              <a:rPr lang="en-US" sz="1800" b="1" u="sng" dirty="0"/>
              <a:t>and the surrounding airspace</a:t>
            </a:r>
            <a:r>
              <a:rPr lang="en-US" sz="1800" b="1" dirty="0"/>
              <a:t> well enough to avoid a collision during the entire flight.  This also means the VLOS requirement applies to the RPIC </a:t>
            </a:r>
            <a:r>
              <a:rPr lang="en-US" sz="1800" b="1" i="1" dirty="0"/>
              <a:t>even if using a VO</a:t>
            </a:r>
          </a:p>
        </p:txBody>
      </p:sp>
      <p:sp>
        <p:nvSpPr>
          <p:cNvPr id="4" name="Oval 3"/>
          <p:cNvSpPr/>
          <p:nvPr/>
        </p:nvSpPr>
        <p:spPr bwMode="auto">
          <a:xfrm>
            <a:off x="808522" y="2444817"/>
            <a:ext cx="558265" cy="404261"/>
          </a:xfrm>
          <a:prstGeom prst="ellips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218867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 And Avoid 14 CFR Part 107</a:t>
            </a:r>
          </a:p>
        </p:txBody>
      </p:sp>
      <p:sp>
        <p:nvSpPr>
          <p:cNvPr id="3" name="Content Placeholder 2"/>
          <p:cNvSpPr>
            <a:spLocks noGrp="1"/>
          </p:cNvSpPr>
          <p:nvPr>
            <p:ph idx="1"/>
          </p:nvPr>
        </p:nvSpPr>
        <p:spPr>
          <a:xfrm>
            <a:off x="139868" y="1238620"/>
            <a:ext cx="4740140" cy="4391025"/>
          </a:xfrm>
        </p:spPr>
        <p:txBody>
          <a:bodyPr/>
          <a:lstStyle/>
          <a:p>
            <a:pPr marL="0" indent="0">
              <a:buNone/>
            </a:pPr>
            <a:r>
              <a:rPr lang="en-US" dirty="0"/>
              <a:t>§ 107.37 Operation near aircraft; right-of-way rules</a:t>
            </a:r>
          </a:p>
          <a:p>
            <a:pPr marL="0" indent="0">
              <a:buNone/>
            </a:pPr>
            <a:endParaRPr lang="en-US" sz="1800" dirty="0"/>
          </a:p>
          <a:p>
            <a:pPr marL="342900" indent="-342900">
              <a:buAutoNum type="alphaLcParenBoth"/>
            </a:pPr>
            <a:r>
              <a:rPr lang="en-US" sz="1800" b="0" dirty="0"/>
              <a:t>Each small unmanned aircraft must yield the right of way to all aircraft, airborne vehicles, and launch and reentry vehicles. </a:t>
            </a:r>
            <a:r>
              <a:rPr lang="en-US" sz="1800" b="0" dirty="0">
                <a:solidFill>
                  <a:srgbClr val="0070C0"/>
                </a:solidFill>
              </a:rPr>
              <a:t>Yielding the right of way means that the small unmanned aircraft must give way to the aircraft or vehicle and may not pass over, under, or ahead of it unless well clear </a:t>
            </a:r>
          </a:p>
          <a:p>
            <a:pPr marL="0" indent="0">
              <a:buNone/>
            </a:pPr>
            <a:endParaRPr lang="en-US" sz="1800" b="0" dirty="0">
              <a:solidFill>
                <a:srgbClr val="0070C0"/>
              </a:solidFill>
            </a:endParaRPr>
          </a:p>
          <a:p>
            <a:pPr marL="0" indent="0">
              <a:buNone/>
            </a:pPr>
            <a:r>
              <a:rPr lang="en-US" sz="1800" b="0" dirty="0"/>
              <a:t>(b) No person may operate a small unmanned aircraft so close to another aircraft as to </a:t>
            </a:r>
            <a:r>
              <a:rPr lang="en-US" sz="1800" b="0" dirty="0">
                <a:solidFill>
                  <a:srgbClr val="0070C0"/>
                </a:solidFill>
              </a:rPr>
              <a:t>create a collision hazard</a:t>
            </a:r>
            <a:endParaRPr lang="en-US" sz="1800" b="0" dirty="0"/>
          </a:p>
          <a:p>
            <a:endParaRPr lang="en-US" dirty="0"/>
          </a:p>
        </p:txBody>
      </p:sp>
      <p:pic>
        <p:nvPicPr>
          <p:cNvPr id="6" name="Picture 5" descr="Hawk T2 | Hawk T2 flying low level through the Mach Loop in … | Flick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8925" y="1790299"/>
            <a:ext cx="3882189" cy="2911642"/>
          </a:xfrm>
          <a:prstGeom prst="rect">
            <a:avLst/>
          </a:prstGeom>
        </p:spPr>
      </p:pic>
    </p:spTree>
    <p:extLst>
      <p:ext uri="{BB962C8B-B14F-4D97-AF65-F5344CB8AC3E}">
        <p14:creationId xmlns:p14="http://schemas.microsoft.com/office/powerpoint/2010/main" val="1714803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See and Avoid 14 CFR Part 91</a:t>
            </a:r>
          </a:p>
        </p:txBody>
      </p:sp>
      <p:sp>
        <p:nvSpPr>
          <p:cNvPr id="3" name="Content Placeholder 2"/>
          <p:cNvSpPr>
            <a:spLocks noGrp="1"/>
          </p:cNvSpPr>
          <p:nvPr>
            <p:ph idx="1"/>
          </p:nvPr>
        </p:nvSpPr>
        <p:spPr>
          <a:xfrm>
            <a:off x="428625" y="1325144"/>
            <a:ext cx="5741169" cy="3826042"/>
          </a:xfrm>
        </p:spPr>
        <p:txBody>
          <a:bodyPr>
            <a:noAutofit/>
          </a:bodyPr>
          <a:lstStyle/>
          <a:p>
            <a:pPr marL="0" indent="0">
              <a:buNone/>
            </a:pPr>
            <a:r>
              <a:rPr lang="en-US" sz="1800" b="1" dirty="0"/>
              <a:t>§91.111 Operating near other aircraft</a:t>
            </a:r>
          </a:p>
          <a:p>
            <a:pPr marL="0" indent="0">
              <a:buNone/>
            </a:pPr>
            <a:r>
              <a:rPr lang="en-US" sz="1800" b="0" dirty="0"/>
              <a:t>(a) No person may operate an aircraft so close to another aircraft as to create a collision hazard </a:t>
            </a:r>
          </a:p>
          <a:p>
            <a:pPr marL="0" indent="0">
              <a:buNone/>
            </a:pPr>
            <a:endParaRPr lang="en-US" sz="1800" dirty="0"/>
          </a:p>
          <a:p>
            <a:pPr marL="0" indent="0">
              <a:buNone/>
            </a:pPr>
            <a:r>
              <a:rPr lang="en-US" sz="1800" b="1" dirty="0"/>
              <a:t>§91.113 Right-of-way rules: Except water operations</a:t>
            </a:r>
            <a:endParaRPr lang="en-US" sz="1800" b="0" dirty="0"/>
          </a:p>
          <a:p>
            <a:pPr marL="0" indent="0">
              <a:buNone/>
            </a:pPr>
            <a:r>
              <a:rPr lang="en-US" sz="1800" b="0" dirty="0"/>
              <a:t>(b) </a:t>
            </a:r>
            <a:r>
              <a:rPr lang="en-US" sz="1800" b="0" i="1" dirty="0"/>
              <a:t>General.</a:t>
            </a:r>
            <a:r>
              <a:rPr lang="en-US" sz="1800" b="0" dirty="0"/>
              <a:t> When weather conditions permit, regardless of whether an operation is conducted under instrument flight rules or visual flight rules, vigilance shall be maintained by each person operating an aircraft so as to </a:t>
            </a:r>
            <a:r>
              <a:rPr lang="en-US" sz="1800" b="0" u="sng" dirty="0">
                <a:solidFill>
                  <a:srgbClr val="0070C0"/>
                </a:solidFill>
              </a:rPr>
              <a:t>see and avoid </a:t>
            </a:r>
            <a:r>
              <a:rPr lang="en-US" sz="1800" b="0" dirty="0"/>
              <a:t>other aircraft. When a rule of this section gives another aircraft the right-of-way, the pilot shall give way to that aircraft and </a:t>
            </a:r>
            <a:r>
              <a:rPr lang="en-US" sz="1800" b="0" u="sng" dirty="0"/>
              <a:t>may not pass over, under, or ahead of it unless well clear</a:t>
            </a:r>
            <a:endParaRPr lang="en-US" sz="1800" b="0" dirty="0"/>
          </a:p>
          <a:p>
            <a:endParaRPr lang="en-US" sz="1800" dirty="0"/>
          </a:p>
        </p:txBody>
      </p:sp>
      <p:sp>
        <p:nvSpPr>
          <p:cNvPr id="4" name="TextBox 3"/>
          <p:cNvSpPr txBox="1"/>
          <p:nvPr/>
        </p:nvSpPr>
        <p:spPr>
          <a:xfrm>
            <a:off x="6992753" y="3796463"/>
            <a:ext cx="2071838" cy="1569660"/>
          </a:xfrm>
          <a:prstGeom prst="rect">
            <a:avLst/>
          </a:prstGeom>
          <a:noFill/>
        </p:spPr>
        <p:txBody>
          <a:bodyPr wrap="square" rtlCol="0">
            <a:spAutoFit/>
          </a:bodyPr>
          <a:lstStyle/>
          <a:p>
            <a:pPr>
              <a:buNone/>
            </a:pPr>
            <a:r>
              <a:rPr lang="en-US" sz="1600" dirty="0"/>
              <a:t>Public Aircraft Operators and Civil drones weighing more than 55 pounds fly under 14 CFR Part 91</a:t>
            </a:r>
          </a:p>
        </p:txBody>
      </p:sp>
      <p:pic>
        <p:nvPicPr>
          <p:cNvPr id="5" name="Picture 4" descr="OUR ENGLISH CLASS: Listen and gues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7989" y="1325144"/>
            <a:ext cx="2143125" cy="2100263"/>
          </a:xfrm>
          <a:prstGeom prst="rect">
            <a:avLst/>
          </a:prstGeom>
        </p:spPr>
      </p:pic>
    </p:spTree>
    <p:extLst>
      <p:ext uri="{BB962C8B-B14F-4D97-AF65-F5344CB8AC3E}">
        <p14:creationId xmlns:p14="http://schemas.microsoft.com/office/powerpoint/2010/main" val="1918113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539" y="512734"/>
            <a:ext cx="7886700" cy="775647"/>
          </a:xfrm>
        </p:spPr>
        <p:txBody>
          <a:bodyPr>
            <a:noAutofit/>
          </a:bodyPr>
          <a:lstStyle/>
          <a:p>
            <a:r>
              <a:rPr lang="en-US" sz="2025" dirty="0">
                <a:latin typeface="+mn-lt"/>
                <a:ea typeface="Cambria" panose="02040503050406030204" pitchFamily="18" charset="0"/>
              </a:rPr>
              <a:t>Are these drone pilots complying with Visual Line of Sight (VLOS) rules without a waiver?</a:t>
            </a:r>
          </a:p>
        </p:txBody>
      </p:sp>
      <p:sp>
        <p:nvSpPr>
          <p:cNvPr id="4" name="Slide Number Placeholder 3"/>
          <p:cNvSpPr>
            <a:spLocks noGrp="1"/>
          </p:cNvSpPr>
          <p:nvPr>
            <p:ph type="sldNum" sz="quarter" idx="4294967295"/>
          </p:nvPr>
        </p:nvSpPr>
        <p:spPr/>
        <p:txBody>
          <a:bodyPr/>
          <a:lstStyle/>
          <a:p>
            <a:pPr algn="r" defTabSz="685800" fontAlgn="auto">
              <a:spcBef>
                <a:spcPts val="0"/>
              </a:spcBef>
              <a:spcAft>
                <a:spcPts val="0"/>
              </a:spcAft>
              <a:buNone/>
              <a:defRPr/>
            </a:pPr>
            <a:fld id="{86CB4B4D-7CA3-9044-876B-883B54F8677D}" type="slidenum">
              <a:rPr lang="en-US" sz="900">
                <a:solidFill>
                  <a:srgbClr val="888888"/>
                </a:solidFill>
                <a:latin typeface="Helvetica"/>
                <a:cs typeface="Helvetica"/>
              </a:rPr>
              <a:pPr algn="r" defTabSz="685800" fontAlgn="auto">
                <a:spcBef>
                  <a:spcPts val="0"/>
                </a:spcBef>
                <a:spcAft>
                  <a:spcPts val="0"/>
                </a:spcAft>
                <a:buNone/>
                <a:defRPr/>
              </a:pPr>
              <a:t>15</a:t>
            </a:fld>
            <a:endParaRPr lang="en-US" sz="900" dirty="0">
              <a:solidFill>
                <a:srgbClr val="888888"/>
              </a:solidFill>
              <a:latin typeface="Helvetica"/>
              <a:cs typeface="Helvetica"/>
            </a:endParaRPr>
          </a:p>
        </p:txBody>
      </p:sp>
      <p:pic>
        <p:nvPicPr>
          <p:cNvPr id="5" name="Picture 4" descr="The Drone War under Trump: Killing More People, Hid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90" y="1990601"/>
            <a:ext cx="2842105" cy="1893866"/>
          </a:xfrm>
          <a:prstGeom prst="rect">
            <a:avLst/>
          </a:prstGeom>
        </p:spPr>
      </p:pic>
      <p:sp>
        <p:nvSpPr>
          <p:cNvPr id="23" name="TextBox 22"/>
          <p:cNvSpPr txBox="1"/>
          <p:nvPr/>
        </p:nvSpPr>
        <p:spPr>
          <a:xfrm>
            <a:off x="266657" y="4614176"/>
            <a:ext cx="5238993" cy="9002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685800" fontAlgn="auto" hangingPunct="0">
              <a:spcBef>
                <a:spcPts val="0"/>
              </a:spcBef>
              <a:spcAft>
                <a:spcPts val="0"/>
              </a:spcAft>
              <a:buNone/>
              <a:defRPr/>
            </a:pPr>
            <a:r>
              <a:rPr lang="en-US" sz="1800" b="1" dirty="0">
                <a:solidFill>
                  <a:srgbClr val="000000"/>
                </a:solidFill>
                <a:ea typeface="Cambria" panose="02040503050406030204" pitchFamily="18" charset="0"/>
                <a:cs typeface="Calibri"/>
                <a:sym typeface="Calibri"/>
              </a:rPr>
              <a:t>They are </a:t>
            </a:r>
            <a:r>
              <a:rPr lang="en-US" sz="1800" b="1" u="sng" dirty="0">
                <a:solidFill>
                  <a:srgbClr val="0070C0"/>
                </a:solidFill>
                <a:ea typeface="Cambria" panose="02040503050406030204" pitchFamily="18" charset="0"/>
                <a:cs typeface="Calibri"/>
                <a:sym typeface="Calibri"/>
              </a:rPr>
              <a:t>not</a:t>
            </a:r>
            <a:r>
              <a:rPr lang="en-US" sz="1800" b="1" dirty="0">
                <a:solidFill>
                  <a:srgbClr val="0070C0"/>
                </a:solidFill>
                <a:ea typeface="Cambria" panose="02040503050406030204" pitchFamily="18" charset="0"/>
                <a:cs typeface="Calibri"/>
                <a:sym typeface="Calibri"/>
              </a:rPr>
              <a:t> in compliance </a:t>
            </a:r>
            <a:r>
              <a:rPr lang="en-US" sz="1800" b="1" dirty="0">
                <a:solidFill>
                  <a:srgbClr val="000000"/>
                </a:solidFill>
                <a:ea typeface="Cambria" panose="02040503050406030204" pitchFamily="18" charset="0"/>
                <a:cs typeface="Calibri"/>
                <a:sym typeface="Calibri"/>
              </a:rPr>
              <a:t>(without a waiver). They cannot “see and avoid” from their location</a:t>
            </a:r>
          </a:p>
        </p:txBody>
      </p:sp>
      <p:sp>
        <p:nvSpPr>
          <p:cNvPr id="3" name="TextBox 2"/>
          <p:cNvSpPr txBox="1"/>
          <p:nvPr/>
        </p:nvSpPr>
        <p:spPr bwMode="auto">
          <a:xfrm>
            <a:off x="6366521" y="4727518"/>
            <a:ext cx="211333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400" b="1" dirty="0">
                <a:solidFill>
                  <a:srgbClr val="00B0F0"/>
                </a:solidFill>
              </a:rPr>
              <a:t>Notice this drone pilot has a very limited view of the airspace</a:t>
            </a:r>
          </a:p>
        </p:txBody>
      </p:sp>
      <p:pic>
        <p:nvPicPr>
          <p:cNvPr id="18" name="Picture 17"/>
          <p:cNvPicPr>
            <a:picLocks noChangeAspect="1"/>
          </p:cNvPicPr>
          <p:nvPr/>
        </p:nvPicPr>
        <p:blipFill>
          <a:blip r:embed="rId4"/>
          <a:stretch>
            <a:fillRect/>
          </a:stretch>
        </p:blipFill>
        <p:spPr>
          <a:xfrm>
            <a:off x="3537334" y="1288381"/>
            <a:ext cx="5495925" cy="3390900"/>
          </a:xfrm>
          <a:prstGeom prst="rect">
            <a:avLst/>
          </a:prstGeom>
        </p:spPr>
      </p:pic>
    </p:spTree>
    <p:extLst>
      <p:ext uri="{BB962C8B-B14F-4D97-AF65-F5344CB8AC3E}">
        <p14:creationId xmlns:p14="http://schemas.microsoft.com/office/powerpoint/2010/main" val="851384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646" y="304102"/>
            <a:ext cx="7801277" cy="547781"/>
          </a:xfrm>
        </p:spPr>
        <p:txBody>
          <a:bodyPr/>
          <a:lstStyle/>
          <a:p>
            <a:r>
              <a:rPr lang="en-US" dirty="0"/>
              <a:t>More About Drones and Helicopters</a:t>
            </a:r>
          </a:p>
        </p:txBody>
      </p:sp>
      <p:sp>
        <p:nvSpPr>
          <p:cNvPr id="3" name="Content Placeholder 2"/>
          <p:cNvSpPr>
            <a:spLocks noGrp="1"/>
          </p:cNvSpPr>
          <p:nvPr>
            <p:ph idx="1"/>
          </p:nvPr>
        </p:nvSpPr>
        <p:spPr>
          <a:xfrm>
            <a:off x="246646" y="851883"/>
            <a:ext cx="8541219" cy="5009903"/>
          </a:xfrm>
        </p:spPr>
        <p:txBody>
          <a:bodyPr>
            <a:noAutofit/>
          </a:bodyPr>
          <a:lstStyle/>
          <a:p>
            <a:r>
              <a:rPr lang="en-US" sz="1800" b="0" dirty="0"/>
              <a:t>Drones are not allowed to transmit ADS-B Out (some rare exceptions exist, however)</a:t>
            </a:r>
          </a:p>
          <a:p>
            <a:r>
              <a:rPr lang="en-US" sz="1800" b="0" dirty="0"/>
              <a:t>Drone pilots are not allowed to transmit on aviation spectrum (some rare exceptions exist, however)</a:t>
            </a:r>
          </a:p>
          <a:p>
            <a:r>
              <a:rPr lang="en-US" sz="1800" b="0" dirty="0"/>
              <a:t>Small drones do not have “detect and avoid” systems</a:t>
            </a:r>
          </a:p>
          <a:p>
            <a:r>
              <a:rPr lang="en-US" sz="1800" b="0" dirty="0"/>
              <a:t>Drones operate on home </a:t>
            </a:r>
            <a:r>
              <a:rPr lang="en-US" sz="1800" b="0" dirty="0" err="1"/>
              <a:t>wifi</a:t>
            </a:r>
            <a:r>
              <a:rPr lang="en-US" sz="1800" b="0" dirty="0"/>
              <a:t> spectrum and are susceptible to jamming and/or interference</a:t>
            </a:r>
          </a:p>
          <a:p>
            <a:r>
              <a:rPr lang="en-US" sz="1800" b="0" dirty="0">
                <a:solidFill>
                  <a:srgbClr val="0070C0"/>
                </a:solidFill>
              </a:rPr>
              <a:t>Drones are required to give way at all times to other aircraft</a:t>
            </a:r>
          </a:p>
          <a:p>
            <a:r>
              <a:rPr lang="en-US" sz="1800" dirty="0"/>
              <a:t>Visual illusions and relative position pose a unique challenge to drone operations because the pilot is not aboard the drone</a:t>
            </a:r>
          </a:p>
          <a:p>
            <a:r>
              <a:rPr lang="en-US" sz="1800" b="0" dirty="0"/>
              <a:t>Helicopters (and Ag Aircraft, Seaplanes, Ultralight Vehicles, and Hot Air Balloons) can legally operate below 500 feet, and often do</a:t>
            </a:r>
          </a:p>
          <a:p>
            <a:r>
              <a:rPr lang="en-US" sz="1800" b="0" dirty="0"/>
              <a:t>ADS-B Out is line-of-sight, and many traditional (manned) aircraft are not equipped </a:t>
            </a:r>
          </a:p>
          <a:p>
            <a:r>
              <a:rPr lang="en-US" sz="1800" dirty="0">
                <a:solidFill>
                  <a:srgbClr val="0070C0"/>
                </a:solidFill>
                <a:highlight>
                  <a:srgbClr val="FFFF00"/>
                </a:highlight>
              </a:rPr>
              <a:t>Collisions and NMACs have occurred in rural and urban settings, day and night, above and below 400 feet</a:t>
            </a:r>
          </a:p>
          <a:p>
            <a:pPr marL="257175" lvl="1" indent="0">
              <a:buNone/>
            </a:pPr>
            <a:endParaRPr lang="en-US" dirty="0"/>
          </a:p>
          <a:p>
            <a:pPr marL="0" indent="0">
              <a:buNone/>
            </a:pPr>
            <a:endParaRPr lang="en-US" dirty="0"/>
          </a:p>
        </p:txBody>
      </p:sp>
    </p:spTree>
    <p:extLst>
      <p:ext uri="{BB962C8B-B14F-4D97-AF65-F5344CB8AC3E}">
        <p14:creationId xmlns:p14="http://schemas.microsoft.com/office/powerpoint/2010/main" val="3909759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Investigatory Findings</a:t>
            </a:r>
          </a:p>
        </p:txBody>
      </p:sp>
      <p:sp>
        <p:nvSpPr>
          <p:cNvPr id="5" name="TextBox 4"/>
          <p:cNvSpPr txBox="1"/>
          <p:nvPr/>
        </p:nvSpPr>
        <p:spPr>
          <a:xfrm>
            <a:off x="271914" y="1050953"/>
            <a:ext cx="5647623" cy="4431983"/>
          </a:xfrm>
          <a:prstGeom prst="rect">
            <a:avLst/>
          </a:prstGeom>
          <a:noFill/>
        </p:spPr>
        <p:txBody>
          <a:bodyPr wrap="square" rtlCol="0">
            <a:spAutoFit/>
          </a:bodyPr>
          <a:lstStyle/>
          <a:p>
            <a:endParaRPr lang="en-US" sz="1200" dirty="0"/>
          </a:p>
          <a:p>
            <a:pPr>
              <a:buNone/>
            </a:pPr>
            <a:r>
              <a:rPr lang="en-US" sz="2000" dirty="0"/>
              <a:t>Interviews of the drone pilots during these investigations revealed that </a:t>
            </a:r>
            <a:r>
              <a:rPr lang="en-US" sz="2000" b="1" dirty="0"/>
              <a:t>ALL of these drone pilots involved in the collisions and this Near Mid Air Collision case study (</a:t>
            </a:r>
            <a:r>
              <a:rPr lang="en-US" sz="2000" dirty="0"/>
              <a:t>were): </a:t>
            </a:r>
          </a:p>
          <a:p>
            <a:pPr marL="557213" lvl="1" indent="-214313">
              <a:buFont typeface="Arial" panose="020B0604020202020204" pitchFamily="34" charset="0"/>
              <a:buChar char="•"/>
            </a:pPr>
            <a:r>
              <a:rPr lang="en-US" sz="2000" dirty="0"/>
              <a:t>Heads down</a:t>
            </a:r>
            <a:r>
              <a:rPr lang="en-US" sz="2000" b="1" dirty="0"/>
              <a:t> </a:t>
            </a:r>
            <a:r>
              <a:rPr lang="en-US" sz="2000" dirty="0"/>
              <a:t>(screen watching), </a:t>
            </a:r>
          </a:p>
          <a:p>
            <a:pPr marL="557213" lvl="1" indent="-214313">
              <a:buFont typeface="Arial" panose="020B0604020202020204" pitchFamily="34" charset="0"/>
              <a:buChar char="•"/>
            </a:pPr>
            <a:r>
              <a:rPr lang="en-US" sz="2000" dirty="0"/>
              <a:t>Not watching the surrounding airspace,</a:t>
            </a:r>
          </a:p>
          <a:p>
            <a:pPr marL="557213" lvl="1" indent="-214313">
              <a:buFont typeface="Arial" panose="020B0604020202020204" pitchFamily="34" charset="0"/>
              <a:buChar char="•"/>
            </a:pPr>
            <a:r>
              <a:rPr lang="en-US" sz="2000" dirty="0"/>
              <a:t>Did not consider the possibility of the presence of a low flying, fast moving aircraft in their pre-mission planning, and</a:t>
            </a:r>
          </a:p>
          <a:p>
            <a:pPr marL="557213" lvl="1" indent="-214313">
              <a:buFont typeface="Arial" panose="020B0604020202020204" pitchFamily="34" charset="0"/>
              <a:buChar char="•"/>
            </a:pPr>
            <a:r>
              <a:rPr lang="en-US" sz="2000" dirty="0"/>
              <a:t>Surprised by the sudden appearance of the other aircraft</a:t>
            </a:r>
          </a:p>
        </p:txBody>
      </p:sp>
      <p:pic>
        <p:nvPicPr>
          <p:cNvPr id="8" name="Picture 7" descr="Stunned | A series of self portraits. | Casey Fleser | Flick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4923" y="1686620"/>
            <a:ext cx="2473693" cy="1645102"/>
          </a:xfrm>
          <a:prstGeom prst="rect">
            <a:avLst/>
          </a:prstGeom>
        </p:spPr>
      </p:pic>
      <p:pic>
        <p:nvPicPr>
          <p:cNvPr id="9" name="Picture 8" descr="phot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4435" y="3166711"/>
            <a:ext cx="1854668" cy="2472891"/>
          </a:xfrm>
          <a:prstGeom prst="rect">
            <a:avLst/>
          </a:prstGeom>
        </p:spPr>
      </p:pic>
    </p:spTree>
    <p:extLst>
      <p:ext uri="{BB962C8B-B14F-4D97-AF65-F5344CB8AC3E}">
        <p14:creationId xmlns:p14="http://schemas.microsoft.com/office/powerpoint/2010/main" val="3049522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197" y="376650"/>
            <a:ext cx="6583680" cy="547781"/>
          </a:xfrm>
        </p:spPr>
        <p:txBody>
          <a:bodyPr/>
          <a:lstStyle/>
          <a:p>
            <a:r>
              <a:rPr lang="en-US" dirty="0"/>
              <a:t>Safety Message to Drone Pilots</a:t>
            </a:r>
          </a:p>
        </p:txBody>
      </p:sp>
      <p:sp>
        <p:nvSpPr>
          <p:cNvPr id="3" name="Content Placeholder 2"/>
          <p:cNvSpPr>
            <a:spLocks noGrp="1"/>
          </p:cNvSpPr>
          <p:nvPr>
            <p:ph idx="1"/>
          </p:nvPr>
        </p:nvSpPr>
        <p:spPr>
          <a:xfrm>
            <a:off x="158183" y="1035841"/>
            <a:ext cx="3966279" cy="4569913"/>
          </a:xfrm>
        </p:spPr>
        <p:txBody>
          <a:bodyPr>
            <a:noAutofit/>
          </a:bodyPr>
          <a:lstStyle/>
          <a:p>
            <a:r>
              <a:rPr lang="en-US" sz="2000" b="0" dirty="0"/>
              <a:t>Perform pre-mission planning to </a:t>
            </a:r>
            <a:r>
              <a:rPr lang="en-US" sz="2000" b="0" u="sng" dirty="0"/>
              <a:t>identify high risk areas</a:t>
            </a:r>
            <a:r>
              <a:rPr lang="en-US" sz="2000" b="0" dirty="0"/>
              <a:t> such as hospital helipads, utility lines, agricultural areas, etc.</a:t>
            </a:r>
          </a:p>
          <a:p>
            <a:r>
              <a:rPr lang="en-US" sz="2000" dirty="0">
                <a:solidFill>
                  <a:srgbClr val="0070C0"/>
                </a:solidFill>
                <a:highlight>
                  <a:srgbClr val="FFFF00"/>
                </a:highlight>
              </a:rPr>
              <a:t>Stay as low as possible </a:t>
            </a:r>
          </a:p>
          <a:p>
            <a:pPr lvl="1"/>
            <a:r>
              <a:rPr lang="en-US" sz="1700" dirty="0">
                <a:solidFill>
                  <a:srgbClr val="0070C0"/>
                </a:solidFill>
              </a:rPr>
              <a:t>As close to the obstruction as safely possible</a:t>
            </a:r>
          </a:p>
          <a:p>
            <a:r>
              <a:rPr lang="en-US" sz="2000" dirty="0">
                <a:solidFill>
                  <a:srgbClr val="0070C0"/>
                </a:solidFill>
                <a:highlight>
                  <a:srgbClr val="FFFF00"/>
                </a:highlight>
              </a:rPr>
              <a:t>Use anti-collision lights </a:t>
            </a:r>
            <a:r>
              <a:rPr lang="en-US" sz="2000" dirty="0">
                <a:solidFill>
                  <a:srgbClr val="0070C0"/>
                </a:solidFill>
              </a:rPr>
              <a:t>and bright colors to help others see and avoid your drone</a:t>
            </a:r>
          </a:p>
          <a:p>
            <a:r>
              <a:rPr lang="en-US" sz="2000" dirty="0">
                <a:solidFill>
                  <a:srgbClr val="0070C0"/>
                </a:solidFill>
                <a:highlight>
                  <a:srgbClr val="FFFF00"/>
                </a:highlight>
              </a:rPr>
              <a:t>Expect other aircraft to be everywhere </a:t>
            </a:r>
            <a:r>
              <a:rPr lang="en-US" sz="2000" b="0" dirty="0"/>
              <a:t>and at very low altitudes, even below 400 feet!</a:t>
            </a:r>
          </a:p>
          <a:p>
            <a:r>
              <a:rPr lang="en-US" sz="2000" dirty="0">
                <a:solidFill>
                  <a:srgbClr val="0070C0"/>
                </a:solidFill>
              </a:rPr>
              <a:t>See and avoid other aircraft</a:t>
            </a:r>
          </a:p>
        </p:txBody>
      </p:sp>
      <p:pic>
        <p:nvPicPr>
          <p:cNvPr id="4" name="Picture 3"/>
          <p:cNvPicPr>
            <a:picLocks noChangeAspect="1"/>
          </p:cNvPicPr>
          <p:nvPr/>
        </p:nvPicPr>
        <p:blipFill>
          <a:blip r:embed="rId2"/>
          <a:stretch>
            <a:fillRect/>
          </a:stretch>
        </p:blipFill>
        <p:spPr>
          <a:xfrm>
            <a:off x="4321743" y="1379131"/>
            <a:ext cx="2239774" cy="2428118"/>
          </a:xfrm>
          <a:prstGeom prst="rect">
            <a:avLst/>
          </a:prstGeom>
        </p:spPr>
      </p:pic>
      <p:pic>
        <p:nvPicPr>
          <p:cNvPr id="5" name="Picture 4"/>
          <p:cNvPicPr>
            <a:picLocks noChangeAspect="1"/>
          </p:cNvPicPr>
          <p:nvPr/>
        </p:nvPicPr>
        <p:blipFill>
          <a:blip r:embed="rId3"/>
          <a:stretch>
            <a:fillRect/>
          </a:stretch>
        </p:blipFill>
        <p:spPr>
          <a:xfrm>
            <a:off x="5850549" y="1578544"/>
            <a:ext cx="3226073" cy="3340568"/>
          </a:xfrm>
          <a:prstGeom prst="rect">
            <a:avLst/>
          </a:prstGeom>
        </p:spPr>
      </p:pic>
      <p:sp>
        <p:nvSpPr>
          <p:cNvPr id="6" name="TextBox 5"/>
          <p:cNvSpPr txBox="1"/>
          <p:nvPr/>
        </p:nvSpPr>
        <p:spPr>
          <a:xfrm>
            <a:off x="4668253" y="5020979"/>
            <a:ext cx="4283243" cy="707886"/>
          </a:xfrm>
          <a:prstGeom prst="rect">
            <a:avLst/>
          </a:prstGeom>
          <a:noFill/>
        </p:spPr>
        <p:txBody>
          <a:bodyPr wrap="square" rtlCol="0">
            <a:spAutoFit/>
          </a:bodyPr>
          <a:lstStyle/>
          <a:p>
            <a:pPr>
              <a:buNone/>
            </a:pPr>
            <a:r>
              <a:rPr lang="en-US" sz="1600" b="1" dirty="0"/>
              <a:t>This happened in Chile at 800 ft AGL</a:t>
            </a:r>
          </a:p>
          <a:p>
            <a:pPr>
              <a:buNone/>
            </a:pPr>
            <a:r>
              <a:rPr lang="en-US" sz="1600" b="1" dirty="0"/>
              <a:t>That drone weighed only 20 oz</a:t>
            </a:r>
          </a:p>
        </p:txBody>
      </p:sp>
      <p:cxnSp>
        <p:nvCxnSpPr>
          <p:cNvPr id="8" name="Straight Arrow Connector 7"/>
          <p:cNvCxnSpPr/>
          <p:nvPr/>
        </p:nvCxnSpPr>
        <p:spPr>
          <a:xfrm flipV="1">
            <a:off x="5233991" y="3166512"/>
            <a:ext cx="1829032" cy="1854467"/>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5094618" y="3668258"/>
            <a:ext cx="139373" cy="1352721"/>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286328" y="3617679"/>
            <a:ext cx="606392" cy="101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p:cNvSpPr/>
          <p:nvPr/>
        </p:nvSpPr>
        <p:spPr>
          <a:xfrm>
            <a:off x="4784626" y="3268379"/>
            <a:ext cx="671362" cy="678581"/>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7014482" y="2275845"/>
            <a:ext cx="898205" cy="89066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99785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907" y="362176"/>
            <a:ext cx="8308542" cy="547781"/>
          </a:xfrm>
        </p:spPr>
        <p:txBody>
          <a:bodyPr/>
          <a:lstStyle/>
          <a:p>
            <a:r>
              <a:rPr lang="en-US" dirty="0"/>
              <a:t>Safety Message to Manned Pilots</a:t>
            </a:r>
          </a:p>
        </p:txBody>
      </p:sp>
      <p:sp>
        <p:nvSpPr>
          <p:cNvPr id="3" name="Content Placeholder 2"/>
          <p:cNvSpPr>
            <a:spLocks noGrp="1"/>
          </p:cNvSpPr>
          <p:nvPr>
            <p:ph idx="1"/>
          </p:nvPr>
        </p:nvSpPr>
        <p:spPr>
          <a:xfrm>
            <a:off x="357907" y="1242886"/>
            <a:ext cx="3867298" cy="4050986"/>
          </a:xfrm>
        </p:spPr>
        <p:txBody>
          <a:bodyPr>
            <a:noAutofit/>
          </a:bodyPr>
          <a:lstStyle/>
          <a:p>
            <a:r>
              <a:rPr lang="en-US" sz="2000" b="1" dirty="0">
                <a:solidFill>
                  <a:schemeClr val="accent2"/>
                </a:solidFill>
              </a:rPr>
              <a:t>Get above 400 ft over the highest obstruction ASAP</a:t>
            </a:r>
          </a:p>
          <a:p>
            <a:r>
              <a:rPr lang="en-US" sz="2000" b="1" dirty="0">
                <a:solidFill>
                  <a:schemeClr val="accent2"/>
                </a:solidFill>
                <a:highlight>
                  <a:srgbClr val="FFFF00"/>
                </a:highlight>
              </a:rPr>
              <a:t>Wear eye protection</a:t>
            </a:r>
          </a:p>
          <a:p>
            <a:r>
              <a:rPr lang="en-US" sz="2000" b="1" dirty="0">
                <a:solidFill>
                  <a:schemeClr val="accent2"/>
                </a:solidFill>
              </a:rPr>
              <a:t>Expect drones to be everywhere</a:t>
            </a:r>
          </a:p>
          <a:p>
            <a:endParaRPr lang="en-US" sz="2000" b="1" dirty="0">
              <a:solidFill>
                <a:srgbClr val="FF0000"/>
              </a:solidFill>
            </a:endParaRPr>
          </a:p>
          <a:p>
            <a:r>
              <a:rPr lang="en-US" sz="2000" dirty="0"/>
              <a:t>Mentor local drone flying organizations (media, real estate, public safety) to </a:t>
            </a:r>
            <a:r>
              <a:rPr lang="en-US" sz="2000" b="1" dirty="0">
                <a:solidFill>
                  <a:srgbClr val="00B0F0"/>
                </a:solidFill>
              </a:rPr>
              <a:t>educate them about aviation risk</a:t>
            </a:r>
            <a:r>
              <a:rPr lang="en-US" sz="2000" b="1" dirty="0"/>
              <a:t>, and create awareness of your operation</a:t>
            </a:r>
          </a:p>
          <a:p>
            <a:pPr marL="0" indent="0">
              <a:buNone/>
            </a:pPr>
            <a:endParaRPr lang="en-US" sz="2000" b="1" dirty="0"/>
          </a:p>
          <a:p>
            <a:pPr marL="0" indent="0">
              <a:buNone/>
            </a:pPr>
            <a:endParaRPr lang="en-US" dirty="0"/>
          </a:p>
        </p:txBody>
      </p:sp>
      <p:pic>
        <p:nvPicPr>
          <p:cNvPr id="4" name="Picture 3"/>
          <p:cNvPicPr>
            <a:picLocks noChangeAspect="1"/>
          </p:cNvPicPr>
          <p:nvPr/>
        </p:nvPicPr>
        <p:blipFill>
          <a:blip r:embed="rId2"/>
          <a:stretch>
            <a:fillRect/>
          </a:stretch>
        </p:blipFill>
        <p:spPr>
          <a:xfrm>
            <a:off x="4661937" y="1747931"/>
            <a:ext cx="1899580" cy="2059317"/>
          </a:xfrm>
          <a:prstGeom prst="rect">
            <a:avLst/>
          </a:prstGeom>
        </p:spPr>
      </p:pic>
      <p:pic>
        <p:nvPicPr>
          <p:cNvPr id="5" name="Picture 4"/>
          <p:cNvPicPr>
            <a:picLocks noChangeAspect="1"/>
          </p:cNvPicPr>
          <p:nvPr/>
        </p:nvPicPr>
        <p:blipFill>
          <a:blip r:embed="rId3"/>
          <a:stretch>
            <a:fillRect/>
          </a:stretch>
        </p:blipFill>
        <p:spPr>
          <a:xfrm>
            <a:off x="6210664" y="2081006"/>
            <a:ext cx="2740832" cy="2838105"/>
          </a:xfrm>
          <a:prstGeom prst="rect">
            <a:avLst/>
          </a:prstGeom>
        </p:spPr>
      </p:pic>
      <p:sp>
        <p:nvSpPr>
          <p:cNvPr id="6" name="TextBox 5"/>
          <p:cNvSpPr txBox="1"/>
          <p:nvPr/>
        </p:nvSpPr>
        <p:spPr>
          <a:xfrm>
            <a:off x="5041979" y="4960705"/>
            <a:ext cx="3107721" cy="553998"/>
          </a:xfrm>
          <a:prstGeom prst="rect">
            <a:avLst/>
          </a:prstGeom>
          <a:noFill/>
        </p:spPr>
        <p:txBody>
          <a:bodyPr wrap="square" rtlCol="0">
            <a:spAutoFit/>
          </a:bodyPr>
          <a:lstStyle/>
          <a:p>
            <a:pPr>
              <a:buNone/>
            </a:pPr>
            <a:r>
              <a:rPr lang="en-US" sz="1200" b="1" dirty="0"/>
              <a:t>This happened in Chile at 800 ft AGL</a:t>
            </a:r>
          </a:p>
          <a:p>
            <a:pPr>
              <a:buNone/>
            </a:pPr>
            <a:r>
              <a:rPr lang="en-US" sz="1200" b="1" dirty="0"/>
              <a:t>That drone weighed only 20 oz</a:t>
            </a:r>
          </a:p>
        </p:txBody>
      </p:sp>
      <p:cxnSp>
        <p:nvCxnSpPr>
          <p:cNvPr id="8" name="Straight Arrow Connector 7"/>
          <p:cNvCxnSpPr/>
          <p:nvPr/>
        </p:nvCxnSpPr>
        <p:spPr>
          <a:xfrm flipV="1">
            <a:off x="5912318" y="3268379"/>
            <a:ext cx="1337057" cy="16507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5094617" y="3668257"/>
            <a:ext cx="817701" cy="12508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286328" y="3617679"/>
            <a:ext cx="606392" cy="101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p:cNvSpPr/>
          <p:nvPr/>
        </p:nvSpPr>
        <p:spPr>
          <a:xfrm>
            <a:off x="4784626" y="3268379"/>
            <a:ext cx="671362" cy="678581"/>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7063218" y="2717102"/>
            <a:ext cx="898205" cy="89066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71516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7397" y="632260"/>
            <a:ext cx="7116679" cy="547781"/>
          </a:xfrm>
        </p:spPr>
        <p:txBody>
          <a:bodyPr>
            <a:normAutofit fontScale="90000"/>
          </a:bodyPr>
          <a:lstStyle/>
          <a:p>
            <a:r>
              <a:rPr lang="en-US" dirty="0"/>
              <a:t>Drones Can Pose Real Risk to Helicopters</a:t>
            </a:r>
          </a:p>
        </p:txBody>
      </p:sp>
      <p:sp>
        <p:nvSpPr>
          <p:cNvPr id="4" name="Content Placeholder 3"/>
          <p:cNvSpPr>
            <a:spLocks noGrp="1"/>
          </p:cNvSpPr>
          <p:nvPr>
            <p:ph idx="1"/>
          </p:nvPr>
        </p:nvSpPr>
        <p:spPr>
          <a:xfrm>
            <a:off x="376589" y="1180041"/>
            <a:ext cx="5121843" cy="3886312"/>
          </a:xfrm>
        </p:spPr>
        <p:txBody>
          <a:bodyPr>
            <a:noAutofit/>
          </a:bodyPr>
          <a:lstStyle/>
          <a:p>
            <a:r>
              <a:rPr lang="en-US" dirty="0"/>
              <a:t>Did you know... </a:t>
            </a:r>
          </a:p>
          <a:p>
            <a:pPr marL="0" indent="0">
              <a:buNone/>
            </a:pPr>
            <a:endParaRPr lang="en-US" dirty="0"/>
          </a:p>
          <a:p>
            <a:pPr lvl="1"/>
            <a:r>
              <a:rPr lang="en-US" sz="1500" dirty="0"/>
              <a:t>There have been </a:t>
            </a:r>
            <a:r>
              <a:rPr lang="en-US" sz="1500" b="1" dirty="0">
                <a:solidFill>
                  <a:srgbClr val="0070C0"/>
                </a:solidFill>
              </a:rPr>
              <a:t>7 confirmed collisions </a:t>
            </a:r>
            <a:r>
              <a:rPr lang="en-US" sz="1500" dirty="0"/>
              <a:t>between drones and helicopters in the US since 2017*, each causing damage costing tens of thousands of dollars</a:t>
            </a:r>
          </a:p>
          <a:p>
            <a:pPr marL="257175" lvl="1" indent="0">
              <a:buNone/>
            </a:pPr>
            <a:endParaRPr lang="en-US" sz="1500" dirty="0"/>
          </a:p>
          <a:p>
            <a:pPr lvl="2"/>
            <a:r>
              <a:rPr lang="en-US" b="1" dirty="0">
                <a:solidFill>
                  <a:srgbClr val="0070C0"/>
                </a:solidFill>
              </a:rPr>
              <a:t>3 of the 7 collisions occurred below 400 feet Above Ground Level (AGL)</a:t>
            </a:r>
          </a:p>
          <a:p>
            <a:pPr marL="514350" lvl="2" indent="0">
              <a:buNone/>
            </a:pPr>
            <a:endParaRPr lang="en-US" b="1" dirty="0">
              <a:solidFill>
                <a:srgbClr val="FF0000"/>
              </a:solidFill>
            </a:endParaRPr>
          </a:p>
          <a:p>
            <a:pPr lvl="1"/>
            <a:r>
              <a:rPr lang="en-US" sz="1500" dirty="0"/>
              <a:t>A Chilean Navy helicopter collided with a 20 </a:t>
            </a:r>
            <a:r>
              <a:rPr lang="en-US" sz="1500" dirty="0" err="1"/>
              <a:t>oz</a:t>
            </a:r>
            <a:r>
              <a:rPr lang="en-US" sz="1500" dirty="0"/>
              <a:t> drone and it went thru the windscreen, severely injuring a front seat passenger</a:t>
            </a:r>
          </a:p>
          <a:p>
            <a:pPr marL="257175" lvl="1" indent="0">
              <a:buNone/>
            </a:pPr>
            <a:endParaRPr lang="en-US" sz="1500" dirty="0"/>
          </a:p>
          <a:p>
            <a:pPr lvl="1"/>
            <a:r>
              <a:rPr lang="en-US" sz="1500" dirty="0"/>
              <a:t>There have been at least two </a:t>
            </a:r>
            <a:r>
              <a:rPr lang="en-US" sz="1500" i="1" dirty="0"/>
              <a:t>probable</a:t>
            </a:r>
            <a:r>
              <a:rPr lang="en-US" sz="1500" dirty="0"/>
              <a:t> collisions between a drone and a small General Aviation fixed wing aircraft in the US</a:t>
            </a:r>
          </a:p>
        </p:txBody>
      </p:sp>
      <p:pic>
        <p:nvPicPr>
          <p:cNvPr id="7" name="Picture 6" descr="A climate scientist assesses the threat of climate change - Fabiu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0157" y="2481514"/>
            <a:ext cx="1983860" cy="1824401"/>
          </a:xfrm>
          <a:prstGeom prst="rect">
            <a:avLst/>
          </a:prstGeom>
        </p:spPr>
      </p:pic>
      <p:sp>
        <p:nvSpPr>
          <p:cNvPr id="2" name="TextBox 1"/>
          <p:cNvSpPr txBox="1"/>
          <p:nvPr/>
        </p:nvSpPr>
        <p:spPr bwMode="auto">
          <a:xfrm>
            <a:off x="6748327" y="5066353"/>
            <a:ext cx="180853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100" b="1" dirty="0">
                <a:solidFill>
                  <a:srgbClr val="C0C0C0"/>
                </a:solidFill>
              </a:rPr>
              <a:t>*These data are current as of 22 December 2022</a:t>
            </a:r>
          </a:p>
        </p:txBody>
      </p:sp>
    </p:spTree>
    <p:extLst>
      <p:ext uri="{BB962C8B-B14F-4D97-AF65-F5344CB8AC3E}">
        <p14:creationId xmlns:p14="http://schemas.microsoft.com/office/powerpoint/2010/main" val="2029726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C3C2B-943F-4B4C-9A76-6DFDF9819E94}"/>
              </a:ext>
            </a:extLst>
          </p:cNvPr>
          <p:cNvSpPr>
            <a:spLocks noGrp="1"/>
          </p:cNvSpPr>
          <p:nvPr>
            <p:ph type="title"/>
          </p:nvPr>
        </p:nvSpPr>
        <p:spPr/>
        <p:txBody>
          <a:bodyPr/>
          <a:lstStyle/>
          <a:p>
            <a:r>
              <a:rPr lang="en-US" dirty="0"/>
              <a:t>Message to Manned Pilots (cont.)</a:t>
            </a:r>
          </a:p>
        </p:txBody>
      </p:sp>
      <p:sp>
        <p:nvSpPr>
          <p:cNvPr id="3" name="Content Placeholder 2">
            <a:extLst>
              <a:ext uri="{FF2B5EF4-FFF2-40B4-BE49-F238E27FC236}">
                <a16:creationId xmlns:a16="http://schemas.microsoft.com/office/drawing/2014/main" id="{E4E69791-EB20-4001-BED6-189DDFF664D5}"/>
              </a:ext>
            </a:extLst>
          </p:cNvPr>
          <p:cNvSpPr>
            <a:spLocks noGrp="1"/>
          </p:cNvSpPr>
          <p:nvPr>
            <p:ph idx="1"/>
          </p:nvPr>
        </p:nvSpPr>
        <p:spPr>
          <a:xfrm>
            <a:off x="495301" y="1508127"/>
            <a:ext cx="4076699" cy="4391025"/>
          </a:xfrm>
        </p:spPr>
        <p:txBody>
          <a:bodyPr/>
          <a:lstStyle/>
          <a:p>
            <a:r>
              <a:rPr lang="en-US" sz="2000" b="1" dirty="0"/>
              <a:t>Identify and coordinate with local entities that have drone </a:t>
            </a:r>
            <a:r>
              <a:rPr lang="en-US" sz="2000" b="1" i="1" dirty="0"/>
              <a:t>detection</a:t>
            </a:r>
            <a:r>
              <a:rPr lang="en-US" sz="2000" b="1" dirty="0"/>
              <a:t> equipment </a:t>
            </a:r>
            <a:r>
              <a:rPr lang="en-US" sz="2000" b="1" dirty="0">
                <a:solidFill>
                  <a:srgbClr val="00B0F0"/>
                </a:solidFill>
              </a:rPr>
              <a:t>prior to and during the flight </a:t>
            </a:r>
            <a:r>
              <a:rPr lang="en-US" sz="2000" b="1" dirty="0"/>
              <a:t>(for actionable alerts)</a:t>
            </a:r>
          </a:p>
          <a:p>
            <a:pPr lvl="1"/>
            <a:r>
              <a:rPr lang="en-US" sz="1700" b="1" dirty="0"/>
              <a:t>Have your dispatch check with them before flight</a:t>
            </a:r>
          </a:p>
          <a:p>
            <a:endParaRPr lang="en-US" sz="2000" dirty="0"/>
          </a:p>
          <a:p>
            <a:r>
              <a:rPr lang="en-US" sz="2000" dirty="0"/>
              <a:t>Partner with the </a:t>
            </a:r>
            <a:r>
              <a:rPr lang="en-US" sz="2000" dirty="0" err="1"/>
              <a:t>FAASafety</a:t>
            </a:r>
            <a:r>
              <a:rPr lang="en-US" sz="2000" dirty="0"/>
              <a:t> team  to mentor and educate new aviators</a:t>
            </a:r>
          </a:p>
          <a:p>
            <a:pPr marL="0" indent="0">
              <a:buNone/>
            </a:pPr>
            <a:endParaRPr lang="en-US" sz="2000" dirty="0"/>
          </a:p>
          <a:p>
            <a:endParaRPr lang="en-US" dirty="0"/>
          </a:p>
        </p:txBody>
      </p:sp>
      <p:pic>
        <p:nvPicPr>
          <p:cNvPr id="5" name="Picture 4" descr="A hot air balloon in the air&#10;&#10;Description automatically generated with medium confidence">
            <a:extLst>
              <a:ext uri="{FF2B5EF4-FFF2-40B4-BE49-F238E27FC236}">
                <a16:creationId xmlns:a16="http://schemas.microsoft.com/office/drawing/2014/main" id="{5748D5C4-1F19-4A17-9659-438F2442302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37114" y="2108446"/>
            <a:ext cx="4064000" cy="2286000"/>
          </a:xfrm>
          <a:prstGeom prst="rect">
            <a:avLst/>
          </a:prstGeom>
        </p:spPr>
      </p:pic>
    </p:spTree>
    <p:extLst>
      <p:ext uri="{BB962C8B-B14F-4D97-AF65-F5344CB8AC3E}">
        <p14:creationId xmlns:p14="http://schemas.microsoft.com/office/powerpoint/2010/main" val="112499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Drone Pre-Mission Planning Best Practices</a:t>
            </a:r>
          </a:p>
        </p:txBody>
      </p:sp>
      <p:sp>
        <p:nvSpPr>
          <p:cNvPr id="3" name="Content Placeholder 2"/>
          <p:cNvSpPr>
            <a:spLocks noGrp="1"/>
          </p:cNvSpPr>
          <p:nvPr>
            <p:ph idx="1"/>
          </p:nvPr>
        </p:nvSpPr>
        <p:spPr>
          <a:xfrm>
            <a:off x="192160" y="960889"/>
            <a:ext cx="5935777" cy="4711942"/>
          </a:xfrm>
        </p:spPr>
        <p:txBody>
          <a:bodyPr/>
          <a:lstStyle/>
          <a:p>
            <a:r>
              <a:rPr lang="en-US" sz="2000" dirty="0"/>
              <a:t>Conduct a ground and air risk assessment</a:t>
            </a:r>
          </a:p>
          <a:p>
            <a:pPr lvl="1"/>
            <a:r>
              <a:rPr lang="en-US" sz="1700" dirty="0"/>
              <a:t>Site selection matters</a:t>
            </a:r>
          </a:p>
          <a:p>
            <a:pPr lvl="1"/>
            <a:r>
              <a:rPr lang="en-US" sz="1700" dirty="0"/>
              <a:t>Identify an operating location that minimizes risk </a:t>
            </a:r>
          </a:p>
          <a:p>
            <a:pPr lvl="2"/>
            <a:r>
              <a:rPr lang="en-US" sz="1400" dirty="0"/>
              <a:t>Can you see in all directions down to the horizon and out at least ½ mile? If not, have a plan and mitigate the risk</a:t>
            </a:r>
          </a:p>
          <a:p>
            <a:r>
              <a:rPr lang="en-US" sz="2000" dirty="0"/>
              <a:t>Clarify </a:t>
            </a:r>
            <a:r>
              <a:rPr lang="en-US" sz="2000" i="1" dirty="0"/>
              <a:t>before</a:t>
            </a:r>
            <a:r>
              <a:rPr lang="en-US" sz="2000" dirty="0"/>
              <a:t> flight </a:t>
            </a:r>
          </a:p>
          <a:p>
            <a:pPr lvl="1"/>
            <a:r>
              <a:rPr lang="en-US" dirty="0"/>
              <a:t>Who is the pilot?  Who is the camera operator? Who are the VOs, and what are their assigned airspace sectors of observation?</a:t>
            </a:r>
          </a:p>
          <a:p>
            <a:pPr lvl="1"/>
            <a:r>
              <a:rPr lang="en-US" dirty="0"/>
              <a:t>Do you have the required FAA airspace authorizations and waivers?</a:t>
            </a:r>
          </a:p>
          <a:p>
            <a:pPr lvl="1"/>
            <a:r>
              <a:rPr lang="en-US" dirty="0"/>
              <a:t>Which flight rules apply? (Part 107 or Part 91)</a:t>
            </a:r>
          </a:p>
          <a:p>
            <a:pPr lvl="1"/>
            <a:r>
              <a:rPr lang="en-US" dirty="0"/>
              <a:t>Flyaway procedures</a:t>
            </a:r>
          </a:p>
          <a:p>
            <a:pPr lvl="1"/>
            <a:r>
              <a:rPr lang="en-US" dirty="0"/>
              <a:t>Lost link procedures</a:t>
            </a:r>
          </a:p>
          <a:p>
            <a:pPr lvl="1"/>
            <a:r>
              <a:rPr lang="en-US" dirty="0"/>
              <a:t>Collision avoidance procedures</a:t>
            </a:r>
            <a:endParaRPr lang="en-US" sz="2000" dirty="0"/>
          </a:p>
        </p:txBody>
      </p:sp>
      <p:pic>
        <p:nvPicPr>
          <p:cNvPr id="5" name="Picture 4" descr="UAS Training | NDDOT’s certified remote unmanned aircraft sy… | Flick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3070" y="2249253"/>
            <a:ext cx="2616568" cy="1745231"/>
          </a:xfrm>
          <a:prstGeom prst="rect">
            <a:avLst/>
          </a:prstGeom>
        </p:spPr>
      </p:pic>
      <p:sp>
        <p:nvSpPr>
          <p:cNvPr id="4" name="TextBox 3">
            <a:extLst>
              <a:ext uri="{FF2B5EF4-FFF2-40B4-BE49-F238E27FC236}">
                <a16:creationId xmlns:a16="http://schemas.microsoft.com/office/drawing/2014/main" id="{3FC416FF-B4EC-45E4-B1A7-0EDAA9893DD1}"/>
              </a:ext>
            </a:extLst>
          </p:cNvPr>
          <p:cNvSpPr txBox="1"/>
          <p:nvPr/>
        </p:nvSpPr>
        <p:spPr bwMode="auto">
          <a:xfrm>
            <a:off x="6448337" y="4146223"/>
            <a:ext cx="2503503"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sz="2000" dirty="0"/>
              <a:t>Use multiple VOs whenever possible</a:t>
            </a:r>
          </a:p>
          <a:p>
            <a:pPr>
              <a:buFontTx/>
              <a:buNone/>
            </a:pPr>
            <a:endParaRPr lang="en-US" sz="1200" b="1" dirty="0">
              <a:solidFill>
                <a:srgbClr val="C0C0C0"/>
              </a:solidFill>
            </a:endParaRPr>
          </a:p>
        </p:txBody>
      </p:sp>
    </p:spTree>
    <p:extLst>
      <p:ext uri="{BB962C8B-B14F-4D97-AF65-F5344CB8AC3E}">
        <p14:creationId xmlns:p14="http://schemas.microsoft.com/office/powerpoint/2010/main" val="623643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35EEF-210B-4BD3-975D-8A55EAFEB3F7}"/>
              </a:ext>
            </a:extLst>
          </p:cNvPr>
          <p:cNvSpPr>
            <a:spLocks noGrp="1"/>
          </p:cNvSpPr>
          <p:nvPr>
            <p:ph type="title"/>
          </p:nvPr>
        </p:nvSpPr>
        <p:spPr>
          <a:xfrm>
            <a:off x="276317" y="492571"/>
            <a:ext cx="6583680" cy="547781"/>
          </a:xfrm>
        </p:spPr>
        <p:txBody>
          <a:bodyPr/>
          <a:lstStyle/>
          <a:p>
            <a:r>
              <a:rPr lang="en-US" dirty="0"/>
              <a:t>Working with UAS in Emergencies</a:t>
            </a:r>
          </a:p>
        </p:txBody>
      </p:sp>
      <p:sp>
        <p:nvSpPr>
          <p:cNvPr id="3" name="Content Placeholder 2">
            <a:extLst>
              <a:ext uri="{FF2B5EF4-FFF2-40B4-BE49-F238E27FC236}">
                <a16:creationId xmlns:a16="http://schemas.microsoft.com/office/drawing/2014/main" id="{26DEDC5F-2289-4E01-ADA7-1A1CB5A8FB5B}"/>
              </a:ext>
            </a:extLst>
          </p:cNvPr>
          <p:cNvSpPr>
            <a:spLocks noGrp="1"/>
          </p:cNvSpPr>
          <p:nvPr>
            <p:ph idx="1"/>
          </p:nvPr>
        </p:nvSpPr>
        <p:spPr>
          <a:xfrm>
            <a:off x="276317" y="1298086"/>
            <a:ext cx="4721811" cy="4261827"/>
          </a:xfrm>
        </p:spPr>
        <p:txBody>
          <a:bodyPr>
            <a:noAutofit/>
          </a:bodyPr>
          <a:lstStyle/>
          <a:p>
            <a:r>
              <a:rPr lang="en-US" dirty="0"/>
              <a:t>D</a:t>
            </a:r>
            <a:r>
              <a:rPr lang="en-US" b="1" dirty="0"/>
              <a:t>rones and manned aircraft are </a:t>
            </a:r>
            <a:r>
              <a:rPr lang="en-US" b="1" dirty="0">
                <a:solidFill>
                  <a:srgbClr val="0070C0"/>
                </a:solidFill>
              </a:rPr>
              <a:t>complementary</a:t>
            </a:r>
            <a:r>
              <a:rPr lang="en-US" b="1" dirty="0"/>
              <a:t> assets</a:t>
            </a:r>
          </a:p>
          <a:p>
            <a:pPr lvl="1"/>
            <a:r>
              <a:rPr lang="en-US" dirty="0"/>
              <a:t>Drones can go where manned aircraft ought not</a:t>
            </a:r>
          </a:p>
          <a:p>
            <a:pPr lvl="1"/>
            <a:r>
              <a:rPr lang="en-US" dirty="0"/>
              <a:t>There are usually more drone teams available than manned aircraft</a:t>
            </a:r>
          </a:p>
          <a:p>
            <a:pPr lvl="1"/>
            <a:r>
              <a:rPr lang="en-US" dirty="0"/>
              <a:t>Drones are good at locating people but can’t deliver/retrieve heavy objects</a:t>
            </a:r>
          </a:p>
          <a:p>
            <a:pPr lvl="1"/>
            <a:r>
              <a:rPr lang="en-US" dirty="0"/>
              <a:t>Drones have limited range</a:t>
            </a:r>
          </a:p>
          <a:p>
            <a:r>
              <a:rPr lang="en-US" b="1" dirty="0"/>
              <a:t>Get reps from all aviation assets together for briefings</a:t>
            </a:r>
          </a:p>
          <a:p>
            <a:pPr lvl="1"/>
            <a:r>
              <a:rPr lang="en-US" dirty="0"/>
              <a:t>Pre-coordinate </a:t>
            </a:r>
          </a:p>
          <a:p>
            <a:pPr lvl="1"/>
            <a:r>
              <a:rPr lang="en-US" b="1" dirty="0">
                <a:solidFill>
                  <a:srgbClr val="0070C0"/>
                </a:solidFill>
              </a:rPr>
              <a:t>Follow the playbook</a:t>
            </a:r>
          </a:p>
          <a:p>
            <a:pPr lvl="1"/>
            <a:r>
              <a:rPr lang="en-US" dirty="0"/>
              <a:t>Maintain altitude discipline</a:t>
            </a:r>
          </a:p>
        </p:txBody>
      </p:sp>
      <p:pic>
        <p:nvPicPr>
          <p:cNvPr id="5" name="Picture 4" descr="A picture containing military vehicle, transport&#10;&#10;Description automatically generated">
            <a:extLst>
              <a:ext uri="{FF2B5EF4-FFF2-40B4-BE49-F238E27FC236}">
                <a16:creationId xmlns:a16="http://schemas.microsoft.com/office/drawing/2014/main" id="{AF55C314-4E71-4E0B-B092-D940842E58B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177902" y="1846001"/>
            <a:ext cx="3627638" cy="2591170"/>
          </a:xfrm>
          <a:prstGeom prst="rect">
            <a:avLst/>
          </a:prstGeom>
        </p:spPr>
      </p:pic>
      <p:sp>
        <p:nvSpPr>
          <p:cNvPr id="7" name="TextBox 6">
            <a:extLst>
              <a:ext uri="{FF2B5EF4-FFF2-40B4-BE49-F238E27FC236}">
                <a16:creationId xmlns:a16="http://schemas.microsoft.com/office/drawing/2014/main" id="{2FC9478E-4B5F-4B88-843D-8C86B8F3053E}"/>
              </a:ext>
            </a:extLst>
          </p:cNvPr>
          <p:cNvSpPr txBox="1"/>
          <p:nvPr/>
        </p:nvSpPr>
        <p:spPr>
          <a:xfrm>
            <a:off x="5423148" y="4603626"/>
            <a:ext cx="3382392" cy="846386"/>
          </a:xfrm>
          <a:prstGeom prst="rect">
            <a:avLst/>
          </a:prstGeom>
          <a:noFill/>
        </p:spPr>
        <p:txBody>
          <a:bodyPr wrap="square" rtlCol="0">
            <a:spAutoFit/>
          </a:bodyPr>
          <a:lstStyle/>
          <a:p>
            <a:pPr>
              <a:buNone/>
            </a:pPr>
            <a:r>
              <a:rPr lang="en-US" sz="1400" b="1" dirty="0"/>
              <a:t>Drones and manned aircraft are complementary assets </a:t>
            </a:r>
          </a:p>
          <a:p>
            <a:pPr>
              <a:buNone/>
            </a:pPr>
            <a:r>
              <a:rPr lang="en-US" sz="1400" b="1" dirty="0"/>
              <a:t>Leverage their unique strengths</a:t>
            </a:r>
          </a:p>
        </p:txBody>
      </p:sp>
    </p:spTree>
    <p:extLst>
      <p:ext uri="{BB962C8B-B14F-4D97-AF65-F5344CB8AC3E}">
        <p14:creationId xmlns:p14="http://schemas.microsoft.com/office/powerpoint/2010/main" val="2965002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23" y="209734"/>
            <a:ext cx="8472488" cy="609600"/>
          </a:xfrm>
        </p:spPr>
        <p:txBody>
          <a:bodyPr/>
          <a:lstStyle/>
          <a:p>
            <a:r>
              <a:rPr lang="en-US" dirty="0"/>
              <a:t>Handy Tools and References</a:t>
            </a:r>
          </a:p>
        </p:txBody>
      </p:sp>
      <p:sp>
        <p:nvSpPr>
          <p:cNvPr id="3" name="Content Placeholder 2"/>
          <p:cNvSpPr>
            <a:spLocks noGrp="1"/>
          </p:cNvSpPr>
          <p:nvPr>
            <p:ph idx="1"/>
          </p:nvPr>
        </p:nvSpPr>
        <p:spPr>
          <a:xfrm>
            <a:off x="313123" y="819334"/>
            <a:ext cx="7859343" cy="5340834"/>
          </a:xfrm>
        </p:spPr>
        <p:txBody>
          <a:bodyPr/>
          <a:lstStyle/>
          <a:p>
            <a:r>
              <a:rPr lang="en-US" sz="1600" b="0" dirty="0">
                <a:hlinkClick r:id="rId2"/>
              </a:rPr>
              <a:t>www.faa.gov/uas</a:t>
            </a:r>
            <a:r>
              <a:rPr lang="en-US" sz="1600" b="0" dirty="0"/>
              <a:t> </a:t>
            </a:r>
          </a:p>
          <a:p>
            <a:r>
              <a:rPr lang="en-US" sz="1600" b="0" dirty="0"/>
              <a:t>Airport (heliport) Data and Information Portal (ADIP): </a:t>
            </a:r>
            <a:r>
              <a:rPr lang="en-US" sz="1600" b="0" dirty="0">
                <a:hlinkClick r:id="rId3"/>
              </a:rPr>
              <a:t>https://adip.faa.gov/agis/public/#/airportSearch/advanced</a:t>
            </a:r>
            <a:endParaRPr lang="en-US" sz="1600" b="0" dirty="0"/>
          </a:p>
          <a:p>
            <a:r>
              <a:rPr lang="en-US" sz="2000" b="0" dirty="0"/>
              <a:t>Emergency Waivers and Authorizations: </a:t>
            </a:r>
            <a:r>
              <a:rPr lang="en-US" sz="1400" b="0" dirty="0">
                <a:hlinkClick r:id="rId4"/>
              </a:rPr>
              <a:t>https://www.faa.gov/uas/advanced_operations/emergency_situations</a:t>
            </a:r>
            <a:r>
              <a:rPr lang="en-US" sz="1400" b="0" dirty="0"/>
              <a:t> </a:t>
            </a:r>
          </a:p>
          <a:p>
            <a:r>
              <a:rPr lang="en-US" sz="2000" b="0" dirty="0"/>
              <a:t>FAA Advisory Circulars </a:t>
            </a:r>
            <a:r>
              <a:rPr lang="en-US" sz="1600" b="0" dirty="0">
                <a:hlinkClick r:id="rId5"/>
              </a:rPr>
              <a:t>https://www.faa.gov/regulations_policies/advisory_circulars/</a:t>
            </a:r>
            <a:r>
              <a:rPr lang="en-US" sz="1600" b="0" dirty="0"/>
              <a:t> </a:t>
            </a:r>
            <a:endParaRPr lang="en-US" sz="2000" b="0" dirty="0"/>
          </a:p>
          <a:p>
            <a:pPr lvl="1"/>
            <a:r>
              <a:rPr lang="en-US" sz="1600" b="0" dirty="0"/>
              <a:t>107-2A Small Unmanned Aircraft System (Part 107) </a:t>
            </a:r>
          </a:p>
          <a:p>
            <a:pPr lvl="1"/>
            <a:r>
              <a:rPr lang="en-US" sz="1600" b="0" dirty="0"/>
              <a:t>91-63D Temporary Flight Restrictions</a:t>
            </a:r>
          </a:p>
          <a:p>
            <a:pPr lvl="1"/>
            <a:r>
              <a:rPr lang="en-US" sz="1600" b="0" dirty="0"/>
              <a:t>00-1.1B Public Aircraft Operations</a:t>
            </a:r>
          </a:p>
          <a:p>
            <a:pPr lvl="1"/>
            <a:r>
              <a:rPr lang="en-US" sz="1600" b="0" dirty="0"/>
              <a:t>90-48E Pilot’s Role in Collision Avoidance</a:t>
            </a:r>
          </a:p>
          <a:p>
            <a:pPr lvl="1"/>
            <a:r>
              <a:rPr lang="en-US" sz="1600" b="0" dirty="0"/>
              <a:t>60-22 Aeronautical Decision Making</a:t>
            </a:r>
          </a:p>
          <a:p>
            <a:pPr lvl="1"/>
            <a:r>
              <a:rPr lang="en-US" sz="1600" b="0" dirty="0"/>
              <a:t>120-68J Pilot Records Database</a:t>
            </a:r>
          </a:p>
          <a:p>
            <a:pPr lvl="1"/>
            <a:r>
              <a:rPr lang="en-US" sz="1600" b="0" dirty="0"/>
              <a:t>137-1B Agricultural Aircraft Operations</a:t>
            </a:r>
          </a:p>
          <a:p>
            <a:r>
              <a:rPr lang="en-US" sz="1800" b="0" dirty="0"/>
              <a:t>FAA Law Enforcement Assistance Program</a:t>
            </a:r>
            <a:r>
              <a:rPr lang="en-US" sz="1600" b="0" dirty="0"/>
              <a:t> </a:t>
            </a:r>
            <a:r>
              <a:rPr lang="en-US" sz="1600" b="0" dirty="0">
                <a:hlinkClick r:id="rId6"/>
              </a:rPr>
              <a:t>leap@faa.gov</a:t>
            </a:r>
            <a:r>
              <a:rPr lang="en-US" sz="1600" b="0" dirty="0"/>
              <a:t> </a:t>
            </a:r>
            <a:endParaRPr lang="en-US" sz="1800" b="0" dirty="0"/>
          </a:p>
          <a:p>
            <a:r>
              <a:rPr lang="en-US" sz="1800" b="0" dirty="0"/>
              <a:t>FAA Public Safety Toolkit: </a:t>
            </a:r>
            <a:r>
              <a:rPr lang="en-US" sz="1400" b="0" dirty="0">
                <a:hlinkClick r:id="rId7"/>
              </a:rPr>
              <a:t>https://www.faa.gov/uas/public_safety_gov/public_safety_toolkit</a:t>
            </a:r>
            <a:r>
              <a:rPr lang="en-US" sz="1400" b="0" dirty="0"/>
              <a:t> </a:t>
            </a:r>
          </a:p>
        </p:txBody>
      </p:sp>
      <p:pic>
        <p:nvPicPr>
          <p:cNvPr id="4" name="Picture 3" descr="Download Toolbox Photos HQ PNG Image | FreePNGIm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9281" y="2011479"/>
            <a:ext cx="3899658" cy="2107497"/>
          </a:xfrm>
          <a:prstGeom prst="rect">
            <a:avLst/>
          </a:prstGeom>
        </p:spPr>
      </p:pic>
    </p:spTree>
    <p:extLst>
      <p:ext uri="{BB962C8B-B14F-4D97-AF65-F5344CB8AC3E}">
        <p14:creationId xmlns:p14="http://schemas.microsoft.com/office/powerpoint/2010/main" val="795396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23" y="575494"/>
            <a:ext cx="8472488" cy="609600"/>
          </a:xfrm>
        </p:spPr>
        <p:txBody>
          <a:bodyPr/>
          <a:lstStyle/>
          <a:p>
            <a:r>
              <a:rPr lang="en-US" dirty="0"/>
              <a:t>Questions About Drone Flying?</a:t>
            </a:r>
          </a:p>
        </p:txBody>
      </p:sp>
      <p:pic>
        <p:nvPicPr>
          <p:cNvPr id="5" name="Picture 4" descr="Alienazione da Call Center: come ci si arriva - ® IteNovas.com | Ma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2065" y="2728280"/>
            <a:ext cx="3573981" cy="2859185"/>
          </a:xfrm>
          <a:prstGeom prst="rect">
            <a:avLst/>
          </a:prstGeom>
        </p:spPr>
      </p:pic>
      <p:sp>
        <p:nvSpPr>
          <p:cNvPr id="3" name="Content Placeholder 2"/>
          <p:cNvSpPr>
            <a:spLocks noGrp="1"/>
          </p:cNvSpPr>
          <p:nvPr>
            <p:ph idx="1"/>
          </p:nvPr>
        </p:nvSpPr>
        <p:spPr>
          <a:xfrm>
            <a:off x="495302" y="1508126"/>
            <a:ext cx="7195284" cy="1920873"/>
          </a:xfrm>
        </p:spPr>
        <p:txBody>
          <a:bodyPr/>
          <a:lstStyle/>
          <a:p>
            <a:pPr marL="0" indent="0">
              <a:buNone/>
            </a:pPr>
            <a:r>
              <a:rPr lang="en-US" dirty="0"/>
              <a:t>Reach out to the FAA UAS Support Center</a:t>
            </a:r>
          </a:p>
          <a:p>
            <a:pPr lvl="1"/>
            <a:r>
              <a:rPr lang="en-US" dirty="0">
                <a:hlinkClick r:id="rId3"/>
              </a:rPr>
              <a:t>uashelp@faa.gov</a:t>
            </a:r>
            <a:endParaRPr lang="en-US" dirty="0"/>
          </a:p>
          <a:p>
            <a:pPr lvl="1"/>
            <a:r>
              <a:rPr lang="en-US" dirty="0"/>
              <a:t>844-FLY-MYUA (844-359-6982)</a:t>
            </a:r>
          </a:p>
          <a:p>
            <a:pPr lvl="1"/>
            <a:r>
              <a:rPr lang="en-US" b="1" dirty="0">
                <a:solidFill>
                  <a:srgbClr val="00B0F0"/>
                </a:solidFill>
              </a:rPr>
              <a:t>Public safety persons should identify themselves and the UAS Support Center will connect you with the FAA UAS public safety team</a:t>
            </a:r>
          </a:p>
        </p:txBody>
      </p:sp>
    </p:spTree>
    <p:extLst>
      <p:ext uri="{BB962C8B-B14F-4D97-AF65-F5344CB8AC3E}">
        <p14:creationId xmlns:p14="http://schemas.microsoft.com/office/powerpoint/2010/main" val="2405445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talk about a real near mid air collision...</a:t>
            </a:r>
          </a:p>
        </p:txBody>
      </p:sp>
      <p:pic>
        <p:nvPicPr>
          <p:cNvPr id="10" name="Picture 9"/>
          <p:cNvPicPr>
            <a:picLocks noChangeAspect="1"/>
          </p:cNvPicPr>
          <p:nvPr/>
        </p:nvPicPr>
        <p:blipFill>
          <a:blip r:embed="rId2"/>
          <a:stretch>
            <a:fillRect/>
          </a:stretch>
        </p:blipFill>
        <p:spPr>
          <a:xfrm>
            <a:off x="326131" y="1347537"/>
            <a:ext cx="7445042" cy="4107027"/>
          </a:xfrm>
          <a:prstGeom prst="rect">
            <a:avLst/>
          </a:prstGeom>
        </p:spPr>
      </p:pic>
      <p:sp>
        <p:nvSpPr>
          <p:cNvPr id="9" name="TextBox 8"/>
          <p:cNvSpPr txBox="1"/>
          <p:nvPr/>
        </p:nvSpPr>
        <p:spPr>
          <a:xfrm>
            <a:off x="1376413" y="5300675"/>
            <a:ext cx="7170821" cy="307777"/>
          </a:xfrm>
          <a:prstGeom prst="rect">
            <a:avLst/>
          </a:prstGeom>
          <a:noFill/>
        </p:spPr>
        <p:txBody>
          <a:bodyPr wrap="square" rtlCol="0">
            <a:spAutoFit/>
          </a:bodyPr>
          <a:lstStyle/>
          <a:p>
            <a:pPr>
              <a:buNone/>
            </a:pPr>
            <a:r>
              <a:rPr lang="en-US" sz="1400" dirty="0"/>
              <a:t>NOTE: 4500 </a:t>
            </a:r>
            <a:r>
              <a:rPr lang="en-US" sz="1400" dirty="0" err="1"/>
              <a:t>ft</a:t>
            </a:r>
            <a:r>
              <a:rPr lang="en-US" sz="1400" dirty="0"/>
              <a:t> MSL is approximately </a:t>
            </a:r>
            <a:r>
              <a:rPr lang="en-US" sz="1400" b="1" dirty="0">
                <a:solidFill>
                  <a:srgbClr val="0070C0"/>
                </a:solidFill>
              </a:rPr>
              <a:t>300 </a:t>
            </a:r>
            <a:r>
              <a:rPr lang="en-US" sz="1400" b="1" dirty="0" err="1">
                <a:solidFill>
                  <a:srgbClr val="0070C0"/>
                </a:solidFill>
              </a:rPr>
              <a:t>ft</a:t>
            </a:r>
            <a:r>
              <a:rPr lang="en-US" sz="1400" b="1" dirty="0">
                <a:solidFill>
                  <a:srgbClr val="0070C0"/>
                </a:solidFill>
              </a:rPr>
              <a:t> AGL </a:t>
            </a:r>
            <a:r>
              <a:rPr lang="en-US" sz="1400" dirty="0"/>
              <a:t>at this location</a:t>
            </a:r>
          </a:p>
        </p:txBody>
      </p:sp>
    </p:spTree>
    <p:extLst>
      <p:ext uri="{BB962C8B-B14F-4D97-AF65-F5344CB8AC3E}">
        <p14:creationId xmlns:p14="http://schemas.microsoft.com/office/powerpoint/2010/main" val="3817620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506914"/>
            <a:ext cx="6583680" cy="547781"/>
          </a:xfrm>
        </p:spPr>
        <p:txBody>
          <a:bodyPr>
            <a:normAutofit fontScale="90000"/>
          </a:bodyPr>
          <a:lstStyle/>
          <a:p>
            <a:r>
              <a:rPr lang="en-US" dirty="0"/>
              <a:t>Who, What, When, Where</a:t>
            </a:r>
          </a:p>
        </p:txBody>
      </p:sp>
      <p:sp>
        <p:nvSpPr>
          <p:cNvPr id="3" name="Content Placeholder 2"/>
          <p:cNvSpPr>
            <a:spLocks noGrp="1"/>
          </p:cNvSpPr>
          <p:nvPr>
            <p:ph idx="1"/>
          </p:nvPr>
        </p:nvSpPr>
        <p:spPr>
          <a:xfrm>
            <a:off x="0" y="2384210"/>
            <a:ext cx="4311684" cy="3389426"/>
          </a:xfrm>
        </p:spPr>
        <p:txBody>
          <a:bodyPr>
            <a:noAutofit/>
          </a:bodyPr>
          <a:lstStyle/>
          <a:p>
            <a:pPr lvl="1">
              <a:spcBef>
                <a:spcPts val="1350"/>
              </a:spcBef>
              <a:buFont typeface="Arial" panose="020B0604020202020204" pitchFamily="34" charset="0"/>
              <a:buChar char="•"/>
            </a:pPr>
            <a:r>
              <a:rPr lang="en-US" b="1" dirty="0"/>
              <a:t>The Helicopter--AS350</a:t>
            </a:r>
          </a:p>
          <a:p>
            <a:pPr lvl="2">
              <a:spcBef>
                <a:spcPts val="1350"/>
              </a:spcBef>
              <a:buFont typeface="Arial" panose="020B0604020202020204" pitchFamily="34" charset="0"/>
              <a:buChar char="•"/>
            </a:pPr>
            <a:r>
              <a:rPr lang="en-US" dirty="0"/>
              <a:t>Single pilot</a:t>
            </a:r>
          </a:p>
          <a:p>
            <a:pPr lvl="2">
              <a:spcBef>
                <a:spcPts val="1350"/>
              </a:spcBef>
              <a:buFont typeface="Arial" panose="020B0604020202020204" pitchFamily="34" charset="0"/>
              <a:buChar char="•"/>
            </a:pPr>
            <a:r>
              <a:rPr lang="en-US" dirty="0"/>
              <a:t>Local EMS helicopter departed a local hospital to reposition to El Paso airport</a:t>
            </a:r>
          </a:p>
          <a:p>
            <a:pPr lvl="2">
              <a:spcBef>
                <a:spcPts val="1350"/>
              </a:spcBef>
              <a:buFont typeface="Arial" panose="020B0604020202020204" pitchFamily="34" charset="0"/>
              <a:buChar char="•"/>
            </a:pPr>
            <a:r>
              <a:rPr lang="en-US" dirty="0"/>
              <a:t>Due to high density altitude, helicopter was power limited</a:t>
            </a:r>
          </a:p>
          <a:p>
            <a:pPr lvl="2">
              <a:spcBef>
                <a:spcPts val="1350"/>
              </a:spcBef>
              <a:buFont typeface="Arial" panose="020B0604020202020204" pitchFamily="34" charset="0"/>
              <a:buChar char="•"/>
            </a:pPr>
            <a:r>
              <a:rPr lang="en-US" dirty="0"/>
              <a:t>The airport was nearby so the pilot stayed low</a:t>
            </a:r>
          </a:p>
          <a:p>
            <a:pPr marL="257175" lvl="1" indent="0">
              <a:spcBef>
                <a:spcPts val="1350"/>
              </a:spcBef>
              <a:buNone/>
            </a:pPr>
            <a:endParaRPr lang="en-US" sz="1650" dirty="0"/>
          </a:p>
        </p:txBody>
      </p:sp>
      <p:sp>
        <p:nvSpPr>
          <p:cNvPr id="4" name="TextBox 3"/>
          <p:cNvSpPr txBox="1"/>
          <p:nvPr/>
        </p:nvSpPr>
        <p:spPr>
          <a:xfrm>
            <a:off x="4447816" y="2384210"/>
            <a:ext cx="4403558" cy="3395801"/>
          </a:xfrm>
          <a:prstGeom prst="rect">
            <a:avLst/>
          </a:prstGeom>
          <a:noFill/>
        </p:spPr>
        <p:txBody>
          <a:bodyPr wrap="square" rtlCol="0">
            <a:spAutoFit/>
          </a:bodyPr>
          <a:lstStyle/>
          <a:p>
            <a:pPr marL="600075" lvl="1" indent="-257175">
              <a:spcBef>
                <a:spcPts val="1350"/>
              </a:spcBef>
              <a:buFont typeface="Arial" panose="020B0604020202020204" pitchFamily="34" charset="0"/>
              <a:buChar char="•"/>
            </a:pPr>
            <a:r>
              <a:rPr lang="en-US" sz="1800" b="1" dirty="0"/>
              <a:t>The Drone--DJI Mini 2</a:t>
            </a:r>
          </a:p>
          <a:p>
            <a:pPr marL="942975" lvl="2" indent="-257175">
              <a:spcBef>
                <a:spcPts val="1350"/>
              </a:spcBef>
              <a:buFont typeface="Arial" panose="020B0604020202020204" pitchFamily="34" charset="0"/>
              <a:buChar char="•"/>
            </a:pPr>
            <a:r>
              <a:rPr lang="en-US" sz="1500" dirty="0"/>
              <a:t>Drone Dimensions: 9.6” x 11.4” x 2.2”, </a:t>
            </a:r>
            <a:r>
              <a:rPr lang="en-US" sz="1500" dirty="0">
                <a:solidFill>
                  <a:srgbClr val="00B0F0"/>
                </a:solidFill>
              </a:rPr>
              <a:t>(smaller than a Blue Jay)</a:t>
            </a:r>
          </a:p>
          <a:p>
            <a:pPr marL="942975" lvl="2" indent="-257175">
              <a:spcBef>
                <a:spcPts val="1350"/>
              </a:spcBef>
              <a:buFont typeface="Arial" panose="020B0604020202020204" pitchFamily="34" charset="0"/>
              <a:buChar char="•"/>
            </a:pPr>
            <a:r>
              <a:rPr lang="en-US" sz="1500" dirty="0"/>
              <a:t>Drone Weight: 0.54 pounds</a:t>
            </a:r>
          </a:p>
          <a:p>
            <a:pPr marL="942975" lvl="2" indent="-257175">
              <a:spcBef>
                <a:spcPts val="1350"/>
              </a:spcBef>
              <a:buFont typeface="Arial" panose="020B0604020202020204" pitchFamily="34" charset="0"/>
              <a:buChar char="•"/>
            </a:pPr>
            <a:r>
              <a:rPr lang="en-US" sz="1500" dirty="0"/>
              <a:t>Construction company doing work at a local high school hired a remote pilot to take pictures of work near tennis courts</a:t>
            </a:r>
          </a:p>
          <a:p>
            <a:pPr marL="942975" lvl="2" indent="-257175">
              <a:spcBef>
                <a:spcPts val="1350"/>
              </a:spcBef>
              <a:buFont typeface="Arial" panose="020B0604020202020204" pitchFamily="34" charset="0"/>
              <a:buChar char="•"/>
            </a:pPr>
            <a:r>
              <a:rPr lang="en-US" sz="1500" dirty="0"/>
              <a:t>Remote Pilot parked car next to job site and set up to do a photoshoot without any assistance from others </a:t>
            </a:r>
          </a:p>
        </p:txBody>
      </p:sp>
      <p:sp>
        <p:nvSpPr>
          <p:cNvPr id="11" name="TextBox 10"/>
          <p:cNvSpPr txBox="1"/>
          <p:nvPr/>
        </p:nvSpPr>
        <p:spPr>
          <a:xfrm>
            <a:off x="595304" y="1534786"/>
            <a:ext cx="8115560" cy="369332"/>
          </a:xfrm>
          <a:prstGeom prst="rect">
            <a:avLst/>
          </a:prstGeom>
          <a:noFill/>
        </p:spPr>
        <p:txBody>
          <a:bodyPr wrap="square" rtlCol="0">
            <a:spAutoFit/>
          </a:bodyPr>
          <a:lstStyle/>
          <a:p>
            <a:r>
              <a:rPr lang="en-US" sz="1800" dirty="0"/>
              <a:t>9:45 am local, ~86</a:t>
            </a:r>
            <a:r>
              <a:rPr lang="en-US" sz="1800" dirty="0">
                <a:latin typeface="Chiller" panose="04020404031007020602" pitchFamily="82" charset="0"/>
              </a:rPr>
              <a:t>°</a:t>
            </a:r>
            <a:r>
              <a:rPr lang="en-US" sz="1800" dirty="0"/>
              <a:t> F, clear skies, visibility greater than 10 miles</a:t>
            </a:r>
          </a:p>
        </p:txBody>
      </p:sp>
    </p:spTree>
    <p:extLst>
      <p:ext uri="{BB962C8B-B14F-4D97-AF65-F5344CB8AC3E}">
        <p14:creationId xmlns:p14="http://schemas.microsoft.com/office/powerpoint/2010/main" val="2539931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Close Encounter</a:t>
            </a:r>
          </a:p>
        </p:txBody>
      </p:sp>
      <p:pic>
        <p:nvPicPr>
          <p:cNvPr id="5" name="Picture 4"/>
          <p:cNvPicPr>
            <a:picLocks noChangeAspect="1"/>
          </p:cNvPicPr>
          <p:nvPr/>
        </p:nvPicPr>
        <p:blipFill>
          <a:blip r:embed="rId2"/>
          <a:stretch>
            <a:fillRect/>
          </a:stretch>
        </p:blipFill>
        <p:spPr>
          <a:xfrm>
            <a:off x="140770" y="1776985"/>
            <a:ext cx="6351297" cy="3064523"/>
          </a:xfrm>
          <a:prstGeom prst="rect">
            <a:avLst/>
          </a:prstGeom>
        </p:spPr>
      </p:pic>
      <p:sp>
        <p:nvSpPr>
          <p:cNvPr id="6" name="TextBox 5"/>
          <p:cNvSpPr txBox="1"/>
          <p:nvPr/>
        </p:nvSpPr>
        <p:spPr>
          <a:xfrm>
            <a:off x="6492067" y="344488"/>
            <a:ext cx="2409047" cy="5370701"/>
          </a:xfrm>
          <a:prstGeom prst="rect">
            <a:avLst/>
          </a:prstGeom>
          <a:noFill/>
        </p:spPr>
        <p:txBody>
          <a:bodyPr wrap="square" rtlCol="0">
            <a:spAutoFit/>
          </a:bodyPr>
          <a:lstStyle/>
          <a:p>
            <a:r>
              <a:rPr lang="en-US" sz="1600" dirty="0">
                <a:solidFill>
                  <a:srgbClr val="0070C0"/>
                </a:solidFill>
              </a:rPr>
              <a:t>The drone was legal to be there and at that altitude</a:t>
            </a:r>
          </a:p>
          <a:p>
            <a:r>
              <a:rPr lang="en-US" sz="1600" dirty="0"/>
              <a:t>The drone pilot was facing away from helicopter and looking at his screen</a:t>
            </a:r>
          </a:p>
          <a:p>
            <a:r>
              <a:rPr lang="en-US" sz="1600" dirty="0"/>
              <a:t>The drone was above the helicopter and the helicopter pilot only saw it because it was silhouetted against a blue sky</a:t>
            </a:r>
            <a:endParaRPr lang="en-US" sz="1600" dirty="0">
              <a:solidFill>
                <a:srgbClr val="0070C0"/>
              </a:solidFill>
            </a:endParaRPr>
          </a:p>
          <a:p>
            <a:r>
              <a:rPr lang="en-US" sz="1600" dirty="0">
                <a:solidFill>
                  <a:srgbClr val="0070C0"/>
                </a:solidFill>
              </a:rPr>
              <a:t>Helicopter flew less than 100 feet </a:t>
            </a:r>
            <a:r>
              <a:rPr lang="en-US" sz="1600" i="1" u="sng" dirty="0">
                <a:solidFill>
                  <a:srgbClr val="0070C0"/>
                </a:solidFill>
              </a:rPr>
              <a:t>UNDER</a:t>
            </a:r>
            <a:r>
              <a:rPr lang="en-US" sz="1600" dirty="0">
                <a:solidFill>
                  <a:srgbClr val="0070C0"/>
                </a:solidFill>
              </a:rPr>
              <a:t> the drone</a:t>
            </a:r>
          </a:p>
          <a:p>
            <a:r>
              <a:rPr lang="en-US" sz="1600" b="1" dirty="0">
                <a:solidFill>
                  <a:srgbClr val="0070C0"/>
                </a:solidFill>
              </a:rPr>
              <a:t>Both pilots saw each other too late to maneuver</a:t>
            </a:r>
          </a:p>
        </p:txBody>
      </p:sp>
    </p:spTree>
    <p:extLst>
      <p:ext uri="{BB962C8B-B14F-4D97-AF65-F5344CB8AC3E}">
        <p14:creationId xmlns:p14="http://schemas.microsoft.com/office/powerpoint/2010/main" val="114275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191" y="650532"/>
            <a:ext cx="6583680" cy="548640"/>
          </a:xfrm>
        </p:spPr>
        <p:txBody>
          <a:bodyPr>
            <a:normAutofit fontScale="90000"/>
          </a:bodyPr>
          <a:lstStyle/>
          <a:p>
            <a:r>
              <a:rPr lang="en-US" dirty="0"/>
              <a:t>Approximate flight path of helicopter headed to ELP and location of Near Mid Air Collision (NMAC)</a:t>
            </a:r>
          </a:p>
        </p:txBody>
      </p:sp>
      <p:pic>
        <p:nvPicPr>
          <p:cNvPr id="3" name="Picture 2"/>
          <p:cNvPicPr>
            <a:picLocks noChangeAspect="1"/>
          </p:cNvPicPr>
          <p:nvPr/>
        </p:nvPicPr>
        <p:blipFill>
          <a:blip r:embed="rId2"/>
          <a:stretch>
            <a:fillRect/>
          </a:stretch>
        </p:blipFill>
        <p:spPr>
          <a:xfrm>
            <a:off x="132009" y="2380448"/>
            <a:ext cx="3860565" cy="3202580"/>
          </a:xfrm>
          <a:prstGeom prst="rect">
            <a:avLst/>
          </a:prstGeom>
        </p:spPr>
      </p:pic>
      <p:cxnSp>
        <p:nvCxnSpPr>
          <p:cNvPr id="5" name="Straight Arrow Connector 4"/>
          <p:cNvCxnSpPr/>
          <p:nvPr/>
        </p:nvCxnSpPr>
        <p:spPr>
          <a:xfrm flipV="1">
            <a:off x="606391" y="3391100"/>
            <a:ext cx="2938112" cy="865422"/>
          </a:xfrm>
          <a:prstGeom prst="straightConnector1">
            <a:avLst/>
          </a:prstGeom>
          <a:ln w="57150">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109688" y="1595618"/>
            <a:ext cx="3001591" cy="784830"/>
          </a:xfrm>
          <a:prstGeom prst="rect">
            <a:avLst/>
          </a:prstGeom>
          <a:noFill/>
        </p:spPr>
        <p:txBody>
          <a:bodyPr wrap="square" rtlCol="0">
            <a:spAutoFit/>
          </a:bodyPr>
          <a:lstStyle/>
          <a:p>
            <a:r>
              <a:rPr lang="en-US" sz="1800" dirty="0"/>
              <a:t>Class G airspace</a:t>
            </a:r>
          </a:p>
          <a:p>
            <a:endParaRPr lang="en-US" sz="1800" dirty="0"/>
          </a:p>
        </p:txBody>
      </p:sp>
      <p:pic>
        <p:nvPicPr>
          <p:cNvPr id="4" name="Picture 3" descr="File:Red X.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4504" y="3247573"/>
            <a:ext cx="287054" cy="287054"/>
          </a:xfrm>
          <a:prstGeom prst="rect">
            <a:avLst/>
          </a:prstGeom>
        </p:spPr>
      </p:pic>
      <p:pic>
        <p:nvPicPr>
          <p:cNvPr id="8" name="Picture 7"/>
          <p:cNvPicPr>
            <a:picLocks noChangeAspect="1"/>
          </p:cNvPicPr>
          <p:nvPr/>
        </p:nvPicPr>
        <p:blipFill>
          <a:blip r:embed="rId4"/>
          <a:stretch>
            <a:fillRect/>
          </a:stretch>
        </p:blipFill>
        <p:spPr>
          <a:xfrm>
            <a:off x="4184702" y="2408470"/>
            <a:ext cx="4274513" cy="3119438"/>
          </a:xfrm>
          <a:prstGeom prst="rect">
            <a:avLst/>
          </a:prstGeom>
        </p:spPr>
      </p:pic>
      <p:pic>
        <p:nvPicPr>
          <p:cNvPr id="10" name="Picture 9" descr="File:Red X.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3430" y="4061146"/>
            <a:ext cx="287054" cy="287054"/>
          </a:xfrm>
          <a:prstGeom prst="rect">
            <a:avLst/>
          </a:prstGeom>
        </p:spPr>
      </p:pic>
    </p:spTree>
    <p:extLst>
      <p:ext uri="{BB962C8B-B14F-4D97-AF65-F5344CB8AC3E}">
        <p14:creationId xmlns:p14="http://schemas.microsoft.com/office/powerpoint/2010/main" val="555034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6273" y="514064"/>
            <a:ext cx="7388593" cy="547781"/>
          </a:xfrm>
        </p:spPr>
        <p:txBody>
          <a:bodyPr>
            <a:normAutofit fontScale="90000"/>
          </a:bodyPr>
          <a:lstStyle/>
          <a:p>
            <a:r>
              <a:rPr lang="en-US" dirty="0"/>
              <a:t>Drone Pilot’s view in direction helicopter approached from</a:t>
            </a:r>
          </a:p>
        </p:txBody>
      </p:sp>
      <p:pic>
        <p:nvPicPr>
          <p:cNvPr id="7" name="Picture 6"/>
          <p:cNvPicPr>
            <a:picLocks noChangeAspect="1"/>
          </p:cNvPicPr>
          <p:nvPr/>
        </p:nvPicPr>
        <p:blipFill>
          <a:blip r:embed="rId2"/>
          <a:stretch>
            <a:fillRect/>
          </a:stretch>
        </p:blipFill>
        <p:spPr>
          <a:xfrm>
            <a:off x="342899" y="1875545"/>
            <a:ext cx="4096518" cy="3359842"/>
          </a:xfrm>
          <a:prstGeom prst="rect">
            <a:avLst/>
          </a:prstGeom>
        </p:spPr>
      </p:pic>
      <p:pic>
        <p:nvPicPr>
          <p:cNvPr id="8" name="Picture 7"/>
          <p:cNvPicPr>
            <a:picLocks noChangeAspect="1"/>
          </p:cNvPicPr>
          <p:nvPr/>
        </p:nvPicPr>
        <p:blipFill>
          <a:blip r:embed="rId3"/>
          <a:stretch>
            <a:fillRect/>
          </a:stretch>
        </p:blipFill>
        <p:spPr>
          <a:xfrm rot="21389926">
            <a:off x="3087019" y="1661258"/>
            <a:ext cx="2782754" cy="2848149"/>
          </a:xfrm>
          <a:prstGeom prst="rect">
            <a:avLst/>
          </a:prstGeom>
        </p:spPr>
      </p:pic>
      <p:cxnSp>
        <p:nvCxnSpPr>
          <p:cNvPr id="20" name="Straight Connector 19"/>
          <p:cNvCxnSpPr/>
          <p:nvPr/>
        </p:nvCxnSpPr>
        <p:spPr>
          <a:xfrm flipV="1">
            <a:off x="1985210" y="2067736"/>
            <a:ext cx="1472330" cy="818039"/>
          </a:xfrm>
          <a:prstGeom prst="line">
            <a:avLst/>
          </a:prstGeom>
          <a:ln w="57150">
            <a:solidFill>
              <a:srgbClr val="FFFF00"/>
            </a:solidFill>
            <a:prstDash val="dash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35369" y="2067734"/>
            <a:ext cx="1736373" cy="369332"/>
          </a:xfrm>
          <a:prstGeom prst="rect">
            <a:avLst/>
          </a:prstGeom>
          <a:noFill/>
        </p:spPr>
        <p:txBody>
          <a:bodyPr wrap="none" rtlCol="0">
            <a:spAutoFit/>
          </a:bodyPr>
          <a:lstStyle/>
          <a:p>
            <a:pPr>
              <a:buNone/>
            </a:pPr>
            <a:r>
              <a:rPr lang="en-US" sz="1800" dirty="0"/>
              <a:t>Helicopter path</a:t>
            </a:r>
          </a:p>
        </p:txBody>
      </p:sp>
      <p:pic>
        <p:nvPicPr>
          <p:cNvPr id="17" name="Picture 16"/>
          <p:cNvPicPr>
            <a:picLocks noChangeAspect="1"/>
          </p:cNvPicPr>
          <p:nvPr/>
        </p:nvPicPr>
        <p:blipFill>
          <a:blip r:embed="rId4"/>
          <a:stretch>
            <a:fillRect/>
          </a:stretch>
        </p:blipFill>
        <p:spPr>
          <a:xfrm rot="256752">
            <a:off x="6465394" y="1847844"/>
            <a:ext cx="2176838" cy="2848655"/>
          </a:xfrm>
          <a:prstGeom prst="rect">
            <a:avLst/>
          </a:prstGeom>
        </p:spPr>
      </p:pic>
      <p:sp>
        <p:nvSpPr>
          <p:cNvPr id="18" name="TextBox 17"/>
          <p:cNvSpPr txBox="1"/>
          <p:nvPr/>
        </p:nvSpPr>
        <p:spPr>
          <a:xfrm>
            <a:off x="4439417" y="4635222"/>
            <a:ext cx="4444701" cy="1200329"/>
          </a:xfrm>
          <a:prstGeom prst="rect">
            <a:avLst/>
          </a:prstGeom>
          <a:noFill/>
        </p:spPr>
        <p:txBody>
          <a:bodyPr wrap="square" rtlCol="0">
            <a:spAutoFit/>
          </a:bodyPr>
          <a:lstStyle/>
          <a:p>
            <a:pPr>
              <a:buNone/>
            </a:pPr>
            <a:r>
              <a:rPr lang="en-US" sz="1800" dirty="0"/>
              <a:t>Drone pilot’s subject was not directly visible from their position. They had to rely on the drone’s camera to see their subject</a:t>
            </a:r>
          </a:p>
        </p:txBody>
      </p:sp>
      <p:cxnSp>
        <p:nvCxnSpPr>
          <p:cNvPr id="21" name="Straight Arrow Connector 20"/>
          <p:cNvCxnSpPr/>
          <p:nvPr/>
        </p:nvCxnSpPr>
        <p:spPr>
          <a:xfrm flipV="1">
            <a:off x="6117288" y="2558021"/>
            <a:ext cx="1424448" cy="207720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 name="Oval 1"/>
          <p:cNvSpPr/>
          <p:nvPr/>
        </p:nvSpPr>
        <p:spPr bwMode="auto">
          <a:xfrm>
            <a:off x="4639377" y="2184935"/>
            <a:ext cx="1116530" cy="1164657"/>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3" name="TextBox 2"/>
          <p:cNvSpPr txBox="1"/>
          <p:nvPr/>
        </p:nvSpPr>
        <p:spPr bwMode="auto">
          <a:xfrm>
            <a:off x="4257530" y="1246511"/>
            <a:ext cx="46265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200" b="1" dirty="0">
                <a:solidFill>
                  <a:schemeClr val="bg1">
                    <a:lumMod val="50000"/>
                  </a:schemeClr>
                </a:solidFill>
              </a:rPr>
              <a:t>Notice this hill up here. The drone pilot did not fly from there</a:t>
            </a:r>
          </a:p>
        </p:txBody>
      </p:sp>
      <p:cxnSp>
        <p:nvCxnSpPr>
          <p:cNvPr id="6" name="Straight Arrow Connector 5"/>
          <p:cNvCxnSpPr/>
          <p:nvPr/>
        </p:nvCxnSpPr>
        <p:spPr bwMode="auto">
          <a:xfrm flipV="1">
            <a:off x="5360537" y="1544410"/>
            <a:ext cx="803374" cy="980985"/>
          </a:xfrm>
          <a:prstGeom prst="straightConnector1">
            <a:avLst/>
          </a:prstGeom>
          <a:noFill/>
          <a:ln w="9525" cap="flat" cmpd="sng" algn="ctr">
            <a:solidFill>
              <a:schemeClr val="tx1"/>
            </a:solidFill>
            <a:prstDash val="solid"/>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95527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358" y="518143"/>
            <a:ext cx="7260137" cy="547781"/>
          </a:xfrm>
        </p:spPr>
        <p:txBody>
          <a:bodyPr>
            <a:normAutofit fontScale="90000"/>
          </a:bodyPr>
          <a:lstStyle/>
          <a:p>
            <a:r>
              <a:rPr lang="en-US" dirty="0"/>
              <a:t>The drone flight path prior to the Near Mid Air Collision</a:t>
            </a:r>
          </a:p>
        </p:txBody>
      </p:sp>
      <p:sp>
        <p:nvSpPr>
          <p:cNvPr id="3" name="Content Placeholder 2"/>
          <p:cNvSpPr>
            <a:spLocks noGrp="1"/>
          </p:cNvSpPr>
          <p:nvPr>
            <p:ph idx="1"/>
          </p:nvPr>
        </p:nvSpPr>
        <p:spPr>
          <a:xfrm>
            <a:off x="3802129" y="865805"/>
            <a:ext cx="5158991" cy="4914545"/>
          </a:xfrm>
        </p:spPr>
        <p:txBody>
          <a:bodyPr>
            <a:noAutofit/>
          </a:bodyPr>
          <a:lstStyle/>
          <a:p>
            <a:r>
              <a:rPr lang="en-US" sz="1800" b="0" dirty="0"/>
              <a:t>Yellow line shows the drone’s flight path</a:t>
            </a:r>
          </a:p>
          <a:p>
            <a:r>
              <a:rPr lang="en-US" sz="1800" b="0" dirty="0"/>
              <a:t>Notice the drone’s height (altitude in AGL)</a:t>
            </a:r>
          </a:p>
          <a:p>
            <a:r>
              <a:rPr lang="en-US" sz="1800" b="0" dirty="0"/>
              <a:t>Notice how far the drone is away from the ground control station (the Remote Pilot’s location)</a:t>
            </a:r>
          </a:p>
          <a:p>
            <a:r>
              <a:rPr lang="en-US" sz="1800" b="0" dirty="0"/>
              <a:t>Notice the drone’s speed</a:t>
            </a:r>
          </a:p>
          <a:p>
            <a:r>
              <a:rPr lang="en-US" sz="1800" b="0" dirty="0"/>
              <a:t>Notice how long the drone was airborne and how much battery life is left</a:t>
            </a:r>
          </a:p>
          <a:p>
            <a:pPr marL="0" indent="0">
              <a:buNone/>
            </a:pPr>
            <a:endParaRPr lang="en-US" sz="1800" b="0" dirty="0">
              <a:solidFill>
                <a:srgbClr val="FF0000"/>
              </a:solidFill>
            </a:endParaRPr>
          </a:p>
          <a:p>
            <a:pPr marL="0" indent="0">
              <a:buNone/>
            </a:pPr>
            <a:r>
              <a:rPr lang="en-US" sz="1800" b="0" dirty="0">
                <a:solidFill>
                  <a:schemeClr val="accent2"/>
                </a:solidFill>
              </a:rPr>
              <a:t>Q: Do you think the Remote Pilot performed continuous see-and-avoid duties during this flight, or do you think they may have been distracted by “screen watching”, looking for the ideal camera shot</a:t>
            </a:r>
            <a:r>
              <a:rPr lang="en-US" b="0" dirty="0">
                <a:solidFill>
                  <a:schemeClr val="accent2"/>
                </a:solidFill>
              </a:rPr>
              <a:t>? </a:t>
            </a:r>
          </a:p>
        </p:txBody>
      </p:sp>
      <p:pic>
        <p:nvPicPr>
          <p:cNvPr id="4" name="Picture 3"/>
          <p:cNvPicPr>
            <a:picLocks noChangeAspect="1"/>
          </p:cNvPicPr>
          <p:nvPr/>
        </p:nvPicPr>
        <p:blipFill>
          <a:blip r:embed="rId2"/>
          <a:stretch>
            <a:fillRect/>
          </a:stretch>
        </p:blipFill>
        <p:spPr>
          <a:xfrm>
            <a:off x="539521" y="1316701"/>
            <a:ext cx="2896344" cy="4448195"/>
          </a:xfrm>
          <a:prstGeom prst="rect">
            <a:avLst/>
          </a:prstGeom>
        </p:spPr>
      </p:pic>
      <p:cxnSp>
        <p:nvCxnSpPr>
          <p:cNvPr id="6" name="Straight Arrow Connector 5"/>
          <p:cNvCxnSpPr/>
          <p:nvPr/>
        </p:nvCxnSpPr>
        <p:spPr>
          <a:xfrm flipV="1">
            <a:off x="285148" y="4052178"/>
            <a:ext cx="1490713" cy="772427"/>
          </a:xfrm>
          <a:prstGeom prst="straightConnector1">
            <a:avLst/>
          </a:prstGeom>
          <a:ln w="57150">
            <a:solidFill>
              <a:srgbClr val="FA4616"/>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770" y="4824605"/>
            <a:ext cx="659155" cy="369332"/>
          </a:xfrm>
          <a:prstGeom prst="rect">
            <a:avLst/>
          </a:prstGeom>
          <a:noFill/>
        </p:spPr>
        <p:txBody>
          <a:bodyPr wrap="none" rtlCol="0">
            <a:spAutoFit/>
          </a:bodyPr>
          <a:lstStyle/>
          <a:p>
            <a:pPr>
              <a:buNone/>
            </a:pPr>
            <a:r>
              <a:rPr lang="en-US" sz="1800" dirty="0"/>
              <a:t>Helo</a:t>
            </a:r>
          </a:p>
        </p:txBody>
      </p:sp>
      <p:sp>
        <p:nvSpPr>
          <p:cNvPr id="10" name="TextBox 9"/>
          <p:cNvSpPr txBox="1"/>
          <p:nvPr/>
        </p:nvSpPr>
        <p:spPr>
          <a:xfrm>
            <a:off x="3548154" y="5411018"/>
            <a:ext cx="2607445" cy="369332"/>
          </a:xfrm>
          <a:prstGeom prst="rect">
            <a:avLst/>
          </a:prstGeom>
          <a:noFill/>
        </p:spPr>
        <p:txBody>
          <a:bodyPr wrap="none" rtlCol="0">
            <a:spAutoFit/>
          </a:bodyPr>
          <a:lstStyle/>
          <a:p>
            <a:pPr>
              <a:buNone/>
            </a:pPr>
            <a:r>
              <a:rPr lang="en-US" sz="1800" dirty="0"/>
              <a:t>Remote Pilot’s location</a:t>
            </a:r>
          </a:p>
        </p:txBody>
      </p:sp>
      <p:cxnSp>
        <p:nvCxnSpPr>
          <p:cNvPr id="12" name="Straight Arrow Connector 11"/>
          <p:cNvCxnSpPr>
            <a:stCxn id="10" idx="1"/>
          </p:cNvCxnSpPr>
          <p:nvPr/>
        </p:nvCxnSpPr>
        <p:spPr>
          <a:xfrm flipH="1" flipV="1">
            <a:off x="2252312" y="4824605"/>
            <a:ext cx="1295842" cy="771079"/>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3031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Relative Size</a:t>
            </a:r>
          </a:p>
        </p:txBody>
      </p:sp>
      <p:pic>
        <p:nvPicPr>
          <p:cNvPr id="5" name="Picture 4" descr="Blue Jay in flight | David Maher | Flick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76" y="2982599"/>
            <a:ext cx="3564731" cy="2550319"/>
          </a:xfrm>
          <a:prstGeom prst="rect">
            <a:avLst/>
          </a:prstGeom>
        </p:spPr>
      </p:pic>
      <p:pic>
        <p:nvPicPr>
          <p:cNvPr id="6" name="Picture 5" descr="I 10 gadget tech più innovativi del 2019 - Wir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6122" y="3885791"/>
            <a:ext cx="743936" cy="743936"/>
          </a:xfrm>
          <a:prstGeom prst="rect">
            <a:avLst/>
          </a:prstGeom>
        </p:spPr>
      </p:pic>
      <p:pic>
        <p:nvPicPr>
          <p:cNvPr id="7" name="Picture 6" descr="Blue Jay in flight | David Maher | Flick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0679" y="1848530"/>
            <a:ext cx="566214" cy="405087"/>
          </a:xfrm>
          <a:prstGeom prst="rect">
            <a:avLst/>
          </a:prstGeom>
        </p:spPr>
      </p:pic>
      <p:pic>
        <p:nvPicPr>
          <p:cNvPr id="8" name="Picture 7" descr="I 10 gadget tech più innovativi del 2019 - Wir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flipV="1">
            <a:off x="5291409" y="1973178"/>
            <a:ext cx="155793" cy="155793"/>
          </a:xfrm>
          <a:prstGeom prst="rect">
            <a:avLst/>
          </a:prstGeom>
        </p:spPr>
      </p:pic>
      <p:sp>
        <p:nvSpPr>
          <p:cNvPr id="9" name="TextBox 8"/>
          <p:cNvSpPr txBox="1"/>
          <p:nvPr/>
        </p:nvSpPr>
        <p:spPr>
          <a:xfrm>
            <a:off x="6291004" y="2248749"/>
            <a:ext cx="2735392" cy="3693319"/>
          </a:xfrm>
          <a:prstGeom prst="rect">
            <a:avLst/>
          </a:prstGeom>
          <a:noFill/>
        </p:spPr>
        <p:txBody>
          <a:bodyPr wrap="square" rtlCol="0">
            <a:spAutoFit/>
          </a:bodyPr>
          <a:lstStyle/>
          <a:p>
            <a:r>
              <a:rPr lang="en-US" sz="1800" dirty="0"/>
              <a:t>Q: How likely (and how far away) will the two pilots see each other, especially in overcast or bright sunlight conditions, when the manned aircraft is flying at 100+ knots? </a:t>
            </a:r>
          </a:p>
          <a:p>
            <a:endParaRPr lang="en-US" sz="1800" dirty="0"/>
          </a:p>
          <a:p>
            <a:r>
              <a:rPr lang="en-US" sz="1800" dirty="0"/>
              <a:t>Q: Will they have time to safely maneuver away?</a:t>
            </a:r>
          </a:p>
        </p:txBody>
      </p:sp>
      <p:cxnSp>
        <p:nvCxnSpPr>
          <p:cNvPr id="11" name="Straight Arrow Connector 10"/>
          <p:cNvCxnSpPr/>
          <p:nvPr/>
        </p:nvCxnSpPr>
        <p:spPr>
          <a:xfrm flipH="1" flipV="1">
            <a:off x="5519855" y="2160586"/>
            <a:ext cx="611438" cy="226479"/>
          </a:xfrm>
          <a:prstGeom prst="straightConnector1">
            <a:avLst/>
          </a:prstGeom>
          <a:ln w="127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429351" y="4791576"/>
            <a:ext cx="1149674" cy="369332"/>
          </a:xfrm>
          <a:prstGeom prst="rect">
            <a:avLst/>
          </a:prstGeom>
          <a:noFill/>
        </p:spPr>
        <p:txBody>
          <a:bodyPr wrap="none" rtlCol="0">
            <a:spAutoFit/>
          </a:bodyPr>
          <a:lstStyle/>
          <a:p>
            <a:r>
              <a:rPr lang="en-US" sz="1800" dirty="0"/>
              <a:t>Blue Jay</a:t>
            </a:r>
          </a:p>
        </p:txBody>
      </p:sp>
      <p:sp>
        <p:nvSpPr>
          <p:cNvPr id="21" name="TextBox 20"/>
          <p:cNvSpPr txBox="1"/>
          <p:nvPr/>
        </p:nvSpPr>
        <p:spPr>
          <a:xfrm>
            <a:off x="3796121" y="4806014"/>
            <a:ext cx="1534394" cy="369332"/>
          </a:xfrm>
          <a:prstGeom prst="rect">
            <a:avLst/>
          </a:prstGeom>
          <a:noFill/>
        </p:spPr>
        <p:txBody>
          <a:bodyPr wrap="none" rtlCol="0">
            <a:spAutoFit/>
          </a:bodyPr>
          <a:lstStyle/>
          <a:p>
            <a:r>
              <a:rPr lang="en-US" sz="1800" dirty="0"/>
              <a:t>Small Drone</a:t>
            </a:r>
          </a:p>
        </p:txBody>
      </p:sp>
      <p:cxnSp>
        <p:nvCxnSpPr>
          <p:cNvPr id="12" name="Straight Connector 11"/>
          <p:cNvCxnSpPr/>
          <p:nvPr/>
        </p:nvCxnSpPr>
        <p:spPr>
          <a:xfrm>
            <a:off x="3415817" y="1242537"/>
            <a:ext cx="2248481" cy="3917138"/>
          </a:xfrm>
          <a:prstGeom prst="line">
            <a:avLst/>
          </a:prstGeom>
          <a:ln w="57150">
            <a:solidFill>
              <a:srgbClr val="376AA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594665"/>
      </p:ext>
    </p:extLst>
  </p:cSld>
  <p:clrMapOvr>
    <a:masterClrMapping/>
  </p:clrMapOvr>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C3FFBB2D66ED4EB6949DF71F814434" ma:contentTypeVersion="12" ma:contentTypeDescription="Create a new document." ma:contentTypeScope="" ma:versionID="b60217a1b237a4267410b2a768b4bf3e">
  <xsd:schema xmlns:xsd="http://www.w3.org/2001/XMLSchema" xmlns:xs="http://www.w3.org/2001/XMLSchema" xmlns:p="http://schemas.microsoft.com/office/2006/metadata/properties" xmlns:ns3="71f32d46-6d44-42df-9bf9-b69fba183449" xmlns:ns4="e4df6fb9-7f5d-4876-9a99-8ab4fa680755" targetNamespace="http://schemas.microsoft.com/office/2006/metadata/properties" ma:root="true" ma:fieldsID="9777525ea55fc1b93a716067ac55ce03" ns3:_="" ns4:_="">
    <xsd:import namespace="71f32d46-6d44-42df-9bf9-b69fba183449"/>
    <xsd:import namespace="e4df6fb9-7f5d-4876-9a99-8ab4fa68075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f32d46-6d44-42df-9bf9-b69fba1834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4df6fb9-7f5d-4876-9a99-8ab4fa68075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B17F8C7-2AEB-4BC2-A828-B2E729EBBAC3}">
  <ds:schemaRefs>
    <ds:schemaRef ds:uri="http://schemas.microsoft.com/sharepoint/v3/contenttype/forms"/>
  </ds:schemaRefs>
</ds:datastoreItem>
</file>

<file path=customXml/itemProps2.xml><?xml version="1.0" encoding="utf-8"?>
<ds:datastoreItem xmlns:ds="http://schemas.openxmlformats.org/officeDocument/2006/customXml" ds:itemID="{AD90C5A6-9007-47EF-AB87-6C1B768A41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f32d46-6d44-42df-9bf9-b69fba183449"/>
    <ds:schemaRef ds:uri="e4df6fb9-7f5d-4876-9a99-8ab4fa6807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80675E-01F7-49AA-B61E-EE85CFCAD03B}">
  <ds:schemaRefs>
    <ds:schemaRef ds:uri="e4df6fb9-7f5d-4876-9a99-8ab4fa680755"/>
    <ds:schemaRef ds:uri="http://purl.org/dc/terms/"/>
    <ds:schemaRef ds:uri="71f32d46-6d44-42df-9bf9-b69fba183449"/>
    <ds:schemaRef ds:uri="http://purl.org/dc/dcmityp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4340</TotalTime>
  <Words>2818</Words>
  <Application>Microsoft Office PowerPoint</Application>
  <PresentationFormat>On-screen Show (4:3)</PresentationFormat>
  <Paragraphs>211</Paragraphs>
  <Slides>24</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Calibri</vt:lpstr>
      <vt:lpstr>Chiller</vt:lpstr>
      <vt:lpstr>Helvetica</vt:lpstr>
      <vt:lpstr>Helvetica Neue Medium</vt:lpstr>
      <vt:lpstr>Times New Roman</vt:lpstr>
      <vt:lpstr>1_Custom Design</vt:lpstr>
      <vt:lpstr>2_Custom Design</vt:lpstr>
      <vt:lpstr>Drone Collision Risk for Low Flying Manned Aircraft  </vt:lpstr>
      <vt:lpstr>Drones Can Pose Real Risk to Helicopters</vt:lpstr>
      <vt:lpstr>Let’s talk about a real near mid air collision...</vt:lpstr>
      <vt:lpstr>Who, What, When, Where</vt:lpstr>
      <vt:lpstr>The Close Encounter</vt:lpstr>
      <vt:lpstr>Approximate flight path of helicopter headed to ELP and location of Near Mid Air Collision (NMAC)</vt:lpstr>
      <vt:lpstr>Drone Pilot’s view in direction helicopter approached from</vt:lpstr>
      <vt:lpstr>The drone flight path prior to the Near Mid Air Collision</vt:lpstr>
      <vt:lpstr>Relative Size</vt:lpstr>
      <vt:lpstr>PowerPoint Presentation</vt:lpstr>
      <vt:lpstr>Screen Watching vs “See and Avoid”</vt:lpstr>
      <vt:lpstr>Visual Line of Sight 14 CFR Part 107</vt:lpstr>
      <vt:lpstr>See And Avoid 14 CFR Part 107</vt:lpstr>
      <vt:lpstr>See and Avoid 14 CFR Part 91</vt:lpstr>
      <vt:lpstr>Are these drone pilots complying with Visual Line of Sight (VLOS) rules without a waiver?</vt:lpstr>
      <vt:lpstr>More About Drones and Helicopters</vt:lpstr>
      <vt:lpstr>Common Investigatory Findings</vt:lpstr>
      <vt:lpstr>Safety Message to Drone Pilots</vt:lpstr>
      <vt:lpstr>Safety Message to Manned Pilots</vt:lpstr>
      <vt:lpstr>Message to Manned Pilots (cont.)</vt:lpstr>
      <vt:lpstr>Drone Pre-Mission Planning Best Practices</vt:lpstr>
      <vt:lpstr>Working with UAS in Emergencies</vt:lpstr>
      <vt:lpstr>Handy Tools and References</vt:lpstr>
      <vt:lpstr>Questions About Drone Flying?</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Meehan, John (FAA)</cp:lastModifiedBy>
  <cp:revision>292</cp:revision>
  <dcterms:created xsi:type="dcterms:W3CDTF">2005-01-28T20:32:53Z</dcterms:created>
  <dcterms:modified xsi:type="dcterms:W3CDTF">2022-12-22T13:17:20Z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0x010100FCC3FFBB2D66ED4EB6949DF71F814434</vt:lpwstr>
  </property>
  <property fmtid="{D5CDD505-2E9C-101B-9397-08002B2CF9AE}" pid="3" name="_dlc_DocIdItemGuid">
    <vt:lpwstr>8b3dfcba-cca9-426a-8839-f469dc3d475f</vt:lpwstr>
  </property>
</Properties>
</file>